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1"/>
  </p:notesMasterIdLst>
  <p:sldIdLst>
    <p:sldId id="256" r:id="rId5"/>
    <p:sldId id="257" r:id="rId6"/>
    <p:sldId id="260" r:id="rId7"/>
    <p:sldId id="259" r:id="rId8"/>
    <p:sldId id="265" r:id="rId9"/>
    <p:sldId id="277" r:id="rId10"/>
    <p:sldId id="273" r:id="rId11"/>
    <p:sldId id="274" r:id="rId12"/>
    <p:sldId id="282" r:id="rId13"/>
    <p:sldId id="275" r:id="rId14"/>
    <p:sldId id="283" r:id="rId15"/>
    <p:sldId id="276" r:id="rId16"/>
    <p:sldId id="284" r:id="rId17"/>
    <p:sldId id="278" r:id="rId18"/>
    <p:sldId id="262" r:id="rId19"/>
    <p:sldId id="264" r:id="rId20"/>
    <p:sldId id="266" r:id="rId21"/>
    <p:sldId id="267" r:id="rId22"/>
    <p:sldId id="269" r:id="rId23"/>
    <p:sldId id="268" r:id="rId24"/>
    <p:sldId id="279" r:id="rId25"/>
    <p:sldId id="270" r:id="rId26"/>
    <p:sldId id="271" r:id="rId27"/>
    <p:sldId id="272" r:id="rId28"/>
    <p:sldId id="280" r:id="rId29"/>
    <p:sldId id="281"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75763" autoAdjust="0"/>
  </p:normalViewPr>
  <p:slideViewPr>
    <p:cSldViewPr snapToGrid="0">
      <p:cViewPr varScale="1">
        <p:scale>
          <a:sx n="49" d="100"/>
          <a:sy n="49" d="100"/>
        </p:scale>
        <p:origin x="1380" y="3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C9674E09-D3ED-4BC2-A16F-308D1AAC0B09}"/>
    <pc:docChg chg="modSld">
      <pc:chgData name="Andrew Godfrey" userId="c7ce5341-754d-44f1-b9a5-de7ec4e32c07" providerId="ADAL" clId="{C9674E09-D3ED-4BC2-A16F-308D1AAC0B09}" dt="2022-03-05T18:34:07.606" v="28" actId="6549"/>
      <pc:docMkLst>
        <pc:docMk/>
      </pc:docMkLst>
      <pc:sldChg chg="modNotesTx">
        <pc:chgData name="Andrew Godfrey" userId="c7ce5341-754d-44f1-b9a5-de7ec4e32c07" providerId="ADAL" clId="{C9674E09-D3ED-4BC2-A16F-308D1AAC0B09}" dt="2022-03-05T18:34:07.606" v="28" actId="6549"/>
        <pc:sldMkLst>
          <pc:docMk/>
          <pc:sldMk cId="1635458024"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05/03/2022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a:t>
            </a:r>
            <a:r>
              <a:rPr lang="en-GB" baseline="0" dirty="0"/>
              <a:t> participants should have.</a:t>
            </a:r>
          </a:p>
          <a:p>
            <a:pPr marL="228600" indent="-228600">
              <a:buAutoNum type="arabicParenR"/>
            </a:pPr>
            <a:r>
              <a:rPr lang="en-GB" baseline="0" dirty="0"/>
              <a:t>Copy of the course notes</a:t>
            </a:r>
          </a:p>
          <a:p>
            <a:pPr marL="228600" indent="-228600">
              <a:buAutoNum type="arabicParenR"/>
            </a:pPr>
            <a:r>
              <a:rPr lang="en-GB" baseline="0" dirty="0"/>
              <a:t>Copy of the work book</a:t>
            </a:r>
          </a:p>
          <a:p>
            <a:pPr marL="228600" indent="-228600">
              <a:buAutoNum type="arabicParenR"/>
            </a:pPr>
            <a:r>
              <a:rPr lang="en-GB" baseline="0" dirty="0"/>
              <a:t>A physical map (not essential)</a:t>
            </a:r>
          </a:p>
          <a:p>
            <a:pPr marL="228600" indent="-228600">
              <a:buAutoNum type="arabicParenR"/>
            </a:pPr>
            <a:r>
              <a:rPr lang="en-GB" baseline="0" dirty="0"/>
              <a:t>Ruler or compass </a:t>
            </a:r>
          </a:p>
          <a:p>
            <a:pPr marL="228600" indent="-228600">
              <a:buAutoNum type="arabicParenR"/>
            </a:pPr>
            <a:r>
              <a:rPr lang="en-GB" baseline="0" dirty="0"/>
              <a:t>String</a:t>
            </a:r>
          </a:p>
          <a:p>
            <a:pPr marL="228600" indent="-228600">
              <a:buAutoNum type="arabicParenR"/>
            </a:pPr>
            <a:r>
              <a:rPr lang="en-GB" baseline="0" dirty="0"/>
              <a:t>Blank sheet of paper (for measuring)</a:t>
            </a:r>
          </a:p>
          <a:p>
            <a:pPr marL="228600" indent="-228600">
              <a:buAutoNum type="arabicParenR"/>
            </a:pPr>
            <a:r>
              <a:rPr lang="en-GB" baseline="0" dirty="0"/>
              <a:t>Pen</a:t>
            </a:r>
          </a:p>
          <a:p>
            <a:pPr marL="228600" indent="-228600">
              <a:buAutoNum type="arabicParenR"/>
            </a:pPr>
            <a:endParaRPr lang="en-GB" baseline="0" dirty="0"/>
          </a:p>
          <a:p>
            <a:pPr rtl="0"/>
            <a:r>
              <a:rPr lang="en-GB" sz="1200" b="0" i="0" u="none" strike="noStrike" kern="1200" baseline="30000" dirty="0">
                <a:solidFill>
                  <a:schemeClr val="tx1"/>
                </a:solidFill>
                <a:latin typeface="+mn-lt"/>
                <a:ea typeface="+mn-ea"/>
                <a:cs typeface="+mn-cs"/>
              </a:rPr>
              <a:t>Crown Copyright</a:t>
            </a:r>
          </a:p>
          <a:p>
            <a:pPr rtl="0"/>
            <a:r>
              <a:rPr lang="en-GB" sz="1200" b="0" i="0" u="none" strike="noStrike" kern="1200" baseline="30000" dirty="0">
                <a:solidFill>
                  <a:schemeClr val="tx1"/>
                </a:solidFill>
                <a:latin typeface="+mn-lt"/>
                <a:ea typeface="+mn-ea"/>
                <a:cs typeface="+mn-cs"/>
              </a:rPr>
              <a:t>Permission has been granted by Ordnance Survey to use the OS maps contained within this presentation. You are free to use with your groups for educational purposes.</a:t>
            </a:r>
          </a:p>
          <a:p>
            <a:pPr marL="228600" indent="-228600">
              <a:buAutoNum type="arabicParen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them for examples</a:t>
            </a:r>
            <a:r>
              <a:rPr lang="en-GB" baseline="0" dirty="0"/>
              <a:t> of area features before you click to show this map.</a:t>
            </a:r>
          </a:p>
          <a:p>
            <a:endParaRPr lang="en-GB" dirty="0"/>
          </a:p>
          <a:p>
            <a:r>
              <a:rPr lang="en-GB" dirty="0"/>
              <a:t>Talk about the different shades of woodland (bright green is access land)</a:t>
            </a:r>
          </a:p>
          <a:p>
            <a:r>
              <a:rPr lang="en-GB" dirty="0"/>
              <a:t>Different types</a:t>
            </a:r>
            <a:r>
              <a:rPr lang="en-GB" baseline="0" dirty="0"/>
              <a:t> of trees</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10</a:t>
            </a:fld>
            <a:endParaRPr lang="en-GB"/>
          </a:p>
        </p:txBody>
      </p:sp>
    </p:spTree>
    <p:extLst>
      <p:ext uri="{BB962C8B-B14F-4D97-AF65-F5344CB8AC3E}">
        <p14:creationId xmlns:p14="http://schemas.microsoft.com/office/powerpoint/2010/main" val="2712600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the mentioned features from previous slide on this real map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Also mention the access land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Maybe zoom into the slide if you know how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11</a:t>
            </a:fld>
            <a:endParaRPr lang="en-GB"/>
          </a:p>
        </p:txBody>
      </p:sp>
    </p:spTree>
    <p:extLst>
      <p:ext uri="{BB962C8B-B14F-4D97-AF65-F5344CB8AC3E}">
        <p14:creationId xmlns:p14="http://schemas.microsoft.com/office/powerpoint/2010/main" val="4029208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Ask them for examples</a:t>
            </a:r>
            <a:r>
              <a:rPr lang="en-GB" baseline="0" dirty="0"/>
              <a:t> of spot features before you click to show this map.</a:t>
            </a:r>
          </a:p>
          <a:p>
            <a:endParaRPr lang="en-GB" dirty="0"/>
          </a:p>
          <a:p>
            <a:r>
              <a:rPr lang="en-GB" dirty="0"/>
              <a:t>Identify</a:t>
            </a:r>
            <a:r>
              <a:rPr lang="en-GB" baseline="0" dirty="0"/>
              <a:t> the different features.</a:t>
            </a:r>
          </a:p>
          <a:p>
            <a:r>
              <a:rPr lang="en-GB" baseline="0" dirty="0"/>
              <a:t>Mention the black line at the phone box pointing to where it is when the map it too busy</a:t>
            </a:r>
          </a:p>
          <a:p>
            <a:r>
              <a:rPr lang="en-GB" baseline="0" dirty="0"/>
              <a:t>Mention that the tourist features are not always great to navigate by</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12</a:t>
            </a:fld>
            <a:endParaRPr lang="en-GB"/>
          </a:p>
        </p:txBody>
      </p:sp>
    </p:spTree>
    <p:extLst>
      <p:ext uri="{BB962C8B-B14F-4D97-AF65-F5344CB8AC3E}">
        <p14:creationId xmlns:p14="http://schemas.microsoft.com/office/powerpoint/2010/main" val="3495031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the mentioned features from the previous slide on this real map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Maybe zoom into the slide if you know how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13</a:t>
            </a:fld>
            <a:endParaRPr lang="en-GB"/>
          </a:p>
        </p:txBody>
      </p:sp>
    </p:spTree>
    <p:extLst>
      <p:ext uri="{BB962C8B-B14F-4D97-AF65-F5344CB8AC3E}">
        <p14:creationId xmlns:p14="http://schemas.microsoft.com/office/powerpoint/2010/main" val="2544714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Back to our definition …</a:t>
            </a:r>
          </a:p>
          <a:p>
            <a:r>
              <a:rPr lang="en-GB" dirty="0"/>
              <a:t>We’re now</a:t>
            </a:r>
            <a:r>
              <a:rPr lang="en-GB" baseline="0" dirty="0"/>
              <a:t> going to talk about scale.</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14</a:t>
            </a:fld>
            <a:endParaRPr lang="en-GB"/>
          </a:p>
        </p:txBody>
      </p:sp>
    </p:spTree>
    <p:extLst>
      <p:ext uri="{BB962C8B-B14F-4D97-AF65-F5344CB8AC3E}">
        <p14:creationId xmlns:p14="http://schemas.microsoft.com/office/powerpoint/2010/main" val="330547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1:25 000 means that one unit on the map is 25 000 units on the ground</a:t>
            </a:r>
          </a:p>
          <a:p>
            <a:r>
              <a:rPr lang="en-GB" baseline="0" dirty="0"/>
              <a:t>1cm = 25000cm More commonly referred to as 250m</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15</a:t>
            </a:fld>
            <a:endParaRPr lang="en-GB"/>
          </a:p>
        </p:txBody>
      </p:sp>
    </p:spTree>
    <p:extLst>
      <p:ext uri="{BB962C8B-B14F-4D97-AF65-F5344CB8AC3E}">
        <p14:creationId xmlns:p14="http://schemas.microsoft.com/office/powerpoint/2010/main" val="3337879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do get other Scales of maps for walkers</a:t>
            </a:r>
          </a:p>
          <a:p>
            <a:r>
              <a:rPr lang="en-GB" dirty="0"/>
              <a:t>Two</a:t>
            </a:r>
            <a:r>
              <a:rPr lang="en-GB" baseline="0" dirty="0"/>
              <a:t> maps of the same area. What are some of the differences between them</a:t>
            </a:r>
          </a:p>
          <a:p>
            <a:r>
              <a:rPr lang="en-GB" dirty="0"/>
              <a:t>Talk about advantages</a:t>
            </a:r>
            <a:r>
              <a:rPr lang="en-GB" baseline="0" dirty="0"/>
              <a:t> and disadvantages of each</a:t>
            </a:r>
          </a:p>
          <a:p>
            <a:r>
              <a:rPr lang="en-GB" baseline="0" dirty="0"/>
              <a:t>1:50000 less cluttered, clear contours, fewer maps required</a:t>
            </a:r>
          </a:p>
          <a:p>
            <a:r>
              <a:rPr lang="en-GB" baseline="0" dirty="0"/>
              <a:t>1:25000 more detail (walls) more tourist features, access land, more accurate measuring </a:t>
            </a:r>
            <a:r>
              <a:rPr lang="en-GB" baseline="0" dirty="0" err="1"/>
              <a:t>etc</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16</a:t>
            </a:fld>
            <a:endParaRPr lang="en-GB"/>
          </a:p>
        </p:txBody>
      </p:sp>
    </p:spTree>
    <p:extLst>
      <p:ext uri="{BB962C8B-B14F-4D97-AF65-F5344CB8AC3E}">
        <p14:creationId xmlns:p14="http://schemas.microsoft.com/office/powerpoint/2010/main" val="3223970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just a couple of questions on what they have covered so far or visit our website for links to google and Microsoft forms to copy to your area’s and send them a link</a:t>
            </a:r>
          </a:p>
        </p:txBody>
      </p:sp>
      <p:sp>
        <p:nvSpPr>
          <p:cNvPr id="4" name="Slide Number Placeholder 3"/>
          <p:cNvSpPr>
            <a:spLocks noGrp="1"/>
          </p:cNvSpPr>
          <p:nvPr>
            <p:ph type="sldNum" sz="quarter" idx="10"/>
          </p:nvPr>
        </p:nvSpPr>
        <p:spPr/>
        <p:txBody>
          <a:bodyPr/>
          <a:lstStyle/>
          <a:p>
            <a:fld id="{0BFE91F0-9802-4B1A-ADB5-A2E842E09843}" type="slidenum">
              <a:rPr lang="en-GB" smtClean="0"/>
              <a:t>17</a:t>
            </a:fld>
            <a:endParaRPr lang="en-GB"/>
          </a:p>
        </p:txBody>
      </p:sp>
    </p:spTree>
    <p:extLst>
      <p:ext uri="{BB962C8B-B14F-4D97-AF65-F5344CB8AC3E}">
        <p14:creationId xmlns:p14="http://schemas.microsoft.com/office/powerpoint/2010/main" val="2454725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They can use their workbook for this (page 3) or if</a:t>
            </a:r>
            <a:r>
              <a:rPr lang="en-GB" baseline="0" dirty="0"/>
              <a:t> they have a physical map then you could set them a challenge on that. There are some PDF’s in the ‘sample maps’ folder of areas that we work in so you may have some examples there</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18</a:t>
            </a:fld>
            <a:endParaRPr lang="en-GB"/>
          </a:p>
        </p:txBody>
      </p:sp>
    </p:spTree>
    <p:extLst>
      <p:ext uri="{BB962C8B-B14F-4D97-AF65-F5344CB8AC3E}">
        <p14:creationId xmlns:p14="http://schemas.microsoft.com/office/powerpoint/2010/main" val="923551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a little time out to talk</a:t>
            </a:r>
            <a:r>
              <a:rPr lang="en-GB" baseline="0" dirty="0"/>
              <a:t> about some of these aspects. </a:t>
            </a:r>
          </a:p>
          <a:p>
            <a:r>
              <a:rPr lang="en-GB" baseline="0" dirty="0"/>
              <a:t>Mention the grid lines (if you haven’t already) and how they are 1km</a:t>
            </a:r>
            <a:r>
              <a:rPr lang="en-GB" baseline="30000" dirty="0"/>
              <a:t>2</a:t>
            </a:r>
            <a:endParaRPr lang="en-GB" baseline="0" dirty="0"/>
          </a:p>
          <a:p>
            <a:r>
              <a:rPr lang="en-GB" baseline="0" dirty="0"/>
              <a:t>The legend or key they may have used in the features exercise</a:t>
            </a:r>
          </a:p>
          <a:p>
            <a:r>
              <a:rPr lang="en-GB" baseline="0" dirty="0"/>
              <a:t>Talk about orientation (north at the top)</a:t>
            </a:r>
            <a:br>
              <a:rPr lang="en-GB" baseline="0" dirty="0"/>
            </a:br>
            <a:r>
              <a:rPr lang="en-GB" baseline="0" dirty="0"/>
              <a:t>Talk about what bits are useful to us and which bits are not so useful.</a:t>
            </a:r>
          </a:p>
          <a:p>
            <a:r>
              <a:rPr lang="en-GB" baseline="0" dirty="0"/>
              <a:t>Maybe show them how to fold a map (though this could wait until the end)</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19</a:t>
            </a:fld>
            <a:endParaRPr lang="en-GB"/>
          </a:p>
        </p:txBody>
      </p:sp>
    </p:spTree>
    <p:extLst>
      <p:ext uri="{BB962C8B-B14F-4D97-AF65-F5344CB8AC3E}">
        <p14:creationId xmlns:p14="http://schemas.microsoft.com/office/powerpoint/2010/main" val="1067665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Start with asking them for a definition.</a:t>
            </a:r>
          </a:p>
          <a:p>
            <a:r>
              <a:rPr lang="en-GB" dirty="0"/>
              <a:t>Reveal</a:t>
            </a:r>
            <a:r>
              <a:rPr lang="en-GB" baseline="0" dirty="0"/>
              <a:t> the definition shown</a:t>
            </a:r>
          </a:p>
          <a:p>
            <a:r>
              <a:rPr lang="en-GB" baseline="0" dirty="0"/>
              <a:t>This is just one definition. There are star maps (not an area of land.)</a:t>
            </a:r>
          </a:p>
          <a:p>
            <a:r>
              <a:rPr lang="en-GB" baseline="0" dirty="0"/>
              <a:t>Tube maps (not to scale)</a:t>
            </a:r>
          </a:p>
          <a:p>
            <a:r>
              <a:rPr lang="en-GB" baseline="0" dirty="0"/>
              <a:t>Some definitions say it is a 2 dimensional representation of a 3 spherical area</a:t>
            </a:r>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91469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t>They can use their workbook for this or if</a:t>
            </a:r>
            <a:r>
              <a:rPr lang="en-GB" sz="1000" baseline="0" dirty="0"/>
              <a:t> they have a physical map then you could set them a challenge on that. There are some PDF’s in the ‘sample maps’ folder of areas that we work in so you may have some examples there.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aseline="0" dirty="0"/>
              <a:t>Mention that when it gets to 99 the next number is 0 so the 4 or 6 figure grid reference like this is not unique as it covers 100km x 100km. How many km wide do you think the UK is? (pictorial answer on next slide)</a:t>
            </a:r>
          </a:p>
          <a:p>
            <a:endParaRPr lang="en-GB" sz="1000" dirty="0"/>
          </a:p>
        </p:txBody>
      </p:sp>
      <p:sp>
        <p:nvSpPr>
          <p:cNvPr id="4" name="Slide Number Placeholder 3"/>
          <p:cNvSpPr>
            <a:spLocks noGrp="1"/>
          </p:cNvSpPr>
          <p:nvPr>
            <p:ph type="sldNum" sz="quarter" idx="10"/>
          </p:nvPr>
        </p:nvSpPr>
        <p:spPr/>
        <p:txBody>
          <a:bodyPr/>
          <a:lstStyle/>
          <a:p>
            <a:fld id="{0BFE91F0-9802-4B1A-ADB5-A2E842E09843}" type="slidenum">
              <a:rPr lang="en-GB" smtClean="0"/>
              <a:t>20</a:t>
            </a:fld>
            <a:endParaRPr lang="en-GB"/>
          </a:p>
        </p:txBody>
      </p:sp>
    </p:spTree>
    <p:extLst>
      <p:ext uri="{BB962C8B-B14F-4D97-AF65-F5344CB8AC3E}">
        <p14:creationId xmlns:p14="http://schemas.microsoft.com/office/powerpoint/2010/main" val="632630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So each 4 or 6 figure grid reference refers to a point within a big square of 100km x 100km.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The picture on the left shows all of those 100km squares.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Each 100km2  has a 2 letter prefix to add to all grid references which is usually ignored. Why?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Participants will need to know these grid letters if using e-</a:t>
            </a:r>
            <a:r>
              <a:rPr lang="en-GB" baseline="0" dirty="0" err="1"/>
              <a:t>DofE</a:t>
            </a:r>
            <a:r>
              <a:rPr lang="en-GB" baseline="0" dirty="0"/>
              <a:t> to search for a point in their route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It can always be found in each corner of a physical map</a:t>
            </a:r>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21</a:t>
            </a:fld>
            <a:endParaRPr lang="en-GB"/>
          </a:p>
        </p:txBody>
      </p:sp>
    </p:spTree>
    <p:extLst>
      <p:ext uri="{BB962C8B-B14F-4D97-AF65-F5344CB8AC3E}">
        <p14:creationId xmlns:p14="http://schemas.microsoft.com/office/powerpoint/2010/main" val="2306960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We’re using a 1:50 000 map</a:t>
            </a:r>
            <a:r>
              <a:rPr lang="en-GB" baseline="0" dirty="0"/>
              <a:t> on this slide as contour lines are clearer on these maps</a:t>
            </a:r>
          </a:p>
          <a:p>
            <a:r>
              <a:rPr lang="en-GB" baseline="0" dirty="0"/>
              <a:t>Which way is up? </a:t>
            </a:r>
            <a:r>
              <a:rPr lang="en-GB" dirty="0"/>
              <a:t>You</a:t>
            </a:r>
            <a:r>
              <a:rPr lang="en-GB" baseline="0" dirty="0"/>
              <a:t> could mention things like…</a:t>
            </a:r>
          </a:p>
          <a:p>
            <a:r>
              <a:rPr lang="en-GB" baseline="0" dirty="0"/>
              <a:t>The top of brown contour line coloured height markings is up hill (most other text is top to north)</a:t>
            </a:r>
          </a:p>
          <a:p>
            <a:r>
              <a:rPr lang="en-GB" baseline="0" dirty="0"/>
              <a:t>Contour lines in valleys (with streams)  seem to point up hill (nice example right in the middle of the map</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22</a:t>
            </a:fld>
            <a:endParaRPr lang="en-GB"/>
          </a:p>
        </p:txBody>
      </p:sp>
    </p:spTree>
    <p:extLst>
      <p:ext uri="{BB962C8B-B14F-4D97-AF65-F5344CB8AC3E}">
        <p14:creationId xmlns:p14="http://schemas.microsoft.com/office/powerpoint/2010/main" val="1413861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on page</a:t>
            </a:r>
            <a:r>
              <a:rPr lang="en-GB" baseline="0" dirty="0"/>
              <a:t> 4 of the work book. Ask them to complete this and page 5 (next slide) and then individuals can come up and show on the screen where each thing is</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23</a:t>
            </a:fld>
            <a:endParaRPr lang="en-GB"/>
          </a:p>
        </p:txBody>
      </p:sp>
    </p:spTree>
    <p:extLst>
      <p:ext uri="{BB962C8B-B14F-4D97-AF65-F5344CB8AC3E}">
        <p14:creationId xmlns:p14="http://schemas.microsoft.com/office/powerpoint/2010/main" val="1232935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on page</a:t>
            </a:r>
            <a:r>
              <a:rPr lang="en-GB" baseline="0" dirty="0"/>
              <a:t> 5 of the work book. Page 6 also has an advanced exercise on contours so you could ask them to do them too. </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24</a:t>
            </a:fld>
            <a:endParaRPr lang="en-GB"/>
          </a:p>
        </p:txBody>
      </p:sp>
    </p:spTree>
    <p:extLst>
      <p:ext uri="{BB962C8B-B14F-4D97-AF65-F5344CB8AC3E}">
        <p14:creationId xmlns:p14="http://schemas.microsoft.com/office/powerpoint/2010/main" val="461741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need to add time for walking up hill. </a:t>
            </a:r>
          </a:p>
          <a:p>
            <a:r>
              <a:rPr lang="en-GB" dirty="0"/>
              <a:t>We add 1 minute for each 10 m of climbing (this is sometimes one contour line and sometimes 2)</a:t>
            </a:r>
          </a:p>
          <a:p>
            <a:r>
              <a:rPr lang="en-GB" dirty="0"/>
              <a:t>We ignore downhill, sometimes it is faster sometimes it is slower (if very steep) so we just ignore it</a:t>
            </a:r>
          </a:p>
          <a:p>
            <a:r>
              <a:rPr lang="en-GB" dirty="0"/>
              <a:t>If you are using </a:t>
            </a:r>
            <a:r>
              <a:rPr lang="en-GB" dirty="0" err="1"/>
              <a:t>eDofE</a:t>
            </a:r>
            <a:r>
              <a:rPr lang="en-GB" dirty="0"/>
              <a:t> to plan your route it </a:t>
            </a:r>
            <a:r>
              <a:rPr lang="en-GB"/>
              <a:t>works it all out for you</a:t>
            </a:r>
            <a:endParaRPr lang="en-GB" dirty="0"/>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25</a:t>
            </a:fld>
            <a:endParaRPr lang="en-GB"/>
          </a:p>
        </p:txBody>
      </p:sp>
    </p:spTree>
    <p:extLst>
      <p:ext uri="{BB962C8B-B14F-4D97-AF65-F5344CB8AC3E}">
        <p14:creationId xmlns:p14="http://schemas.microsoft.com/office/powerpoint/2010/main" val="3822467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an Ordnance Survey</a:t>
            </a:r>
            <a:r>
              <a:rPr lang="en-GB" baseline="0" dirty="0"/>
              <a:t> Explorer </a:t>
            </a:r>
            <a:r>
              <a:rPr lang="en-GB" dirty="0"/>
              <a:t>map of Ilkley </a:t>
            </a:r>
            <a:r>
              <a:rPr lang="en-GB"/>
              <a:t>in Yorkshire</a:t>
            </a:r>
            <a:endParaRPr lang="en-GB" dirty="0"/>
          </a:p>
          <a:p>
            <a:r>
              <a:rPr lang="en-GB" dirty="0"/>
              <a:t>OS are an </a:t>
            </a:r>
            <a:r>
              <a:rPr lang="en-GB" baseline="0" dirty="0"/>
              <a:t>organisation responsible for mapping in the UK</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765673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an Arial</a:t>
            </a:r>
            <a:r>
              <a:rPr lang="en-GB" baseline="0" dirty="0"/>
              <a:t> photo of the same area</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3023379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a:t>
            </a:r>
            <a:r>
              <a:rPr lang="en-GB" baseline="0" dirty="0"/>
              <a:t> map over the top of the photo</a:t>
            </a:r>
          </a:p>
          <a:p>
            <a:endParaRPr lang="en-GB" baseline="0" dirty="0"/>
          </a:p>
          <a:p>
            <a:r>
              <a:rPr lang="en-GB" dirty="0"/>
              <a:t>Flip between these 3 slides (you can use arrow keys to do this) to illustrate that the map is very accurate</a:t>
            </a:r>
          </a:p>
          <a:p>
            <a:r>
              <a:rPr lang="en-GB" dirty="0"/>
              <a:t>Highlight the roads to them. </a:t>
            </a:r>
          </a:p>
          <a:p>
            <a:r>
              <a:rPr lang="en-GB" dirty="0"/>
              <a:t>The field</a:t>
            </a:r>
            <a:r>
              <a:rPr lang="en-GB" baseline="0" dirty="0"/>
              <a:t> boundaries</a:t>
            </a:r>
          </a:p>
          <a:p>
            <a:r>
              <a:rPr lang="en-GB" baseline="0" dirty="0"/>
              <a:t>Farm tracks</a:t>
            </a:r>
          </a:p>
          <a:p>
            <a:r>
              <a:rPr lang="en-GB" baseline="0" dirty="0"/>
              <a:t>Woods </a:t>
            </a:r>
            <a:r>
              <a:rPr lang="en-GB" baseline="0" dirty="0" err="1"/>
              <a:t>etc</a:t>
            </a:r>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2913517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Back to our definition …</a:t>
            </a:r>
          </a:p>
          <a:p>
            <a:r>
              <a:rPr lang="en-GB" dirty="0"/>
              <a:t>We’ll talk about scale in a bit</a:t>
            </a:r>
            <a:r>
              <a:rPr lang="en-GB" baseline="0" dirty="0"/>
              <a:t> but</a:t>
            </a:r>
            <a:r>
              <a:rPr lang="en-GB" dirty="0"/>
              <a:t>.</a:t>
            </a:r>
          </a:p>
          <a:p>
            <a:r>
              <a:rPr lang="en-GB" dirty="0"/>
              <a:t>First we’re going to look at how things (features) are represented on UK Ordnance Survey maps like the one shown</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657975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Just mention the categories. And define what they are. Maybe give one</a:t>
            </a:r>
            <a:r>
              <a:rPr lang="en-GB" baseline="0" dirty="0"/>
              <a:t> example of each</a:t>
            </a:r>
          </a:p>
          <a:p>
            <a:r>
              <a:rPr lang="en-GB" dirty="0"/>
              <a:t>We</a:t>
            </a:r>
            <a:r>
              <a:rPr lang="en-GB" baseline="0" dirty="0"/>
              <a:t> are going into more depth in a bit</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2471049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them for examples</a:t>
            </a:r>
            <a:r>
              <a:rPr lang="en-GB" baseline="0" dirty="0"/>
              <a:t> of linear features before you click to show this map.</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Key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Roads are different colours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Different types of public rights of way</a:t>
            </a:r>
          </a:p>
          <a:p>
            <a:r>
              <a:rPr lang="en-GB" baseline="0" dirty="0"/>
              <a:t>In remote country paths may not follow public rights of way.</a:t>
            </a:r>
          </a:p>
          <a:p>
            <a:r>
              <a:rPr lang="en-GB" baseline="0" dirty="0"/>
              <a:t>Field boundaries (not just walls but could be hedges, fences or walls)</a:t>
            </a:r>
          </a:p>
          <a:p>
            <a:r>
              <a:rPr lang="en-GB" baseline="0" dirty="0"/>
              <a:t>Contours show hills but can be linear features (ridges, valleys). Each brown circle links points at the same height above sea level. We’ll talk more about contours later.</a:t>
            </a:r>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1180242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Show the mentioned features from the previous slide on this real map.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Maybe zoom into the slide if you know how</a:t>
            </a:r>
          </a:p>
        </p:txBody>
      </p:sp>
      <p:sp>
        <p:nvSpPr>
          <p:cNvPr id="4" name="Slide Number Placeholder 3"/>
          <p:cNvSpPr>
            <a:spLocks noGrp="1"/>
          </p:cNvSpPr>
          <p:nvPr>
            <p:ph type="sldNum" sz="quarter" idx="10"/>
          </p:nvPr>
        </p:nvSpPr>
        <p:spPr/>
        <p:txBody>
          <a:bodyPr/>
          <a:lstStyle/>
          <a:p>
            <a:fld id="{0BFE91F0-9802-4B1A-ADB5-A2E842E09843}" type="slidenum">
              <a:rPr lang="en-GB" smtClean="0"/>
              <a:t>9</a:t>
            </a:fld>
            <a:endParaRPr lang="en-GB"/>
          </a:p>
        </p:txBody>
      </p:sp>
    </p:spTree>
    <p:extLst>
      <p:ext uri="{BB962C8B-B14F-4D97-AF65-F5344CB8AC3E}">
        <p14:creationId xmlns:p14="http://schemas.microsoft.com/office/powerpoint/2010/main" val="3495031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3/5/2022</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3.tif"/></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tif"/><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tif"/></Relationships>
</file>

<file path=ppt/slides/_rels/slide2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29438" y="822365"/>
            <a:ext cx="7766936" cy="816864"/>
          </a:xfrm>
        </p:spPr>
        <p:txBody>
          <a:bodyPr/>
          <a:lstStyle/>
          <a:p>
            <a:pPr algn="l"/>
            <a:r>
              <a:rPr lang="en-GB" dirty="0">
                <a:solidFill>
                  <a:schemeClr val="accent2">
                    <a:lumMod val="75000"/>
                  </a:schemeClr>
                </a:solidFill>
              </a:rPr>
              <a:t>Introduction to OS Maps</a:t>
            </a:r>
            <a:endParaRPr lang="en-GB" dirty="0">
              <a:solidFill>
                <a:schemeClr val="accent2"/>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a:extLst>
              <a:ext uri="{FF2B5EF4-FFF2-40B4-BE49-F238E27FC236}">
                <a16:creationId xmlns:a16="http://schemas.microsoft.com/office/drawing/2014/main" id="{C4CE0051-92EE-4622-A60E-0E6DEA97EA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055" y="2227419"/>
            <a:ext cx="8029319" cy="3660425"/>
          </a:xfrm>
          <a:prstGeom prst="rect">
            <a:avLst/>
          </a:prstGeom>
          <a:ln>
            <a:solidFill>
              <a:schemeClr val="tx1"/>
            </a:solidFill>
          </a:ln>
        </p:spPr>
      </p:pic>
      <p:sp>
        <p:nvSpPr>
          <p:cNvPr id="6" name="Rectangle 5">
            <a:extLst>
              <a:ext uri="{FF2B5EF4-FFF2-40B4-BE49-F238E27FC236}">
                <a16:creationId xmlns:a16="http://schemas.microsoft.com/office/drawing/2014/main" id="{BACB05CF-633D-4ED2-AE9B-C0B8242C2726}"/>
              </a:ext>
            </a:extLst>
          </p:cNvPr>
          <p:cNvSpPr/>
          <p:nvPr/>
        </p:nvSpPr>
        <p:spPr>
          <a:xfrm>
            <a:off x="767055" y="6035635"/>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807951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Area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54758" y="1583141"/>
            <a:ext cx="8292078" cy="4820975"/>
          </a:xfrm>
          <a:prstGeom prst="rect">
            <a:avLst/>
          </a:prstGeom>
          <a:noFill/>
          <a:ln>
            <a:no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499" y="5742778"/>
            <a:ext cx="1228199" cy="661338"/>
          </a:xfrm>
          <a:prstGeom prst="rect">
            <a:avLst/>
          </a:prstGeom>
        </p:spPr>
      </p:pic>
    </p:spTree>
    <p:extLst>
      <p:ext uri="{BB962C8B-B14F-4D97-AF65-F5344CB8AC3E}">
        <p14:creationId xmlns:p14="http://schemas.microsoft.com/office/powerpoint/2010/main" val="216896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Area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9" name="Content Placeholder 8" descr="Map&#10;&#10;Description automatically generated">
            <a:extLst>
              <a:ext uri="{FF2B5EF4-FFF2-40B4-BE49-F238E27FC236}">
                <a16:creationId xmlns:a16="http://schemas.microsoft.com/office/drawing/2014/main" id="{DC1EC43B-08D9-4C9F-BCC1-8C4FD70F7804}"/>
              </a:ext>
            </a:extLst>
          </p:cNvPr>
          <p:cNvPicPr>
            <a:picLocks noGrp="1" noChangeAspect="1"/>
          </p:cNvPicPr>
          <p:nvPr>
            <p:ph idx="1"/>
          </p:nvPr>
        </p:nvPicPr>
        <p:blipFill>
          <a:blip r:embed="rId4"/>
          <a:stretch>
            <a:fillRect/>
          </a:stretch>
        </p:blipFill>
        <p:spPr>
          <a:xfrm>
            <a:off x="1065201" y="1513086"/>
            <a:ext cx="6311021" cy="5102867"/>
          </a:xfrm>
        </p:spPr>
      </p:pic>
    </p:spTree>
    <p:extLst>
      <p:ext uri="{BB962C8B-B14F-4D97-AF65-F5344CB8AC3E}">
        <p14:creationId xmlns:p14="http://schemas.microsoft.com/office/powerpoint/2010/main" val="599783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Spot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54759" y="1583141"/>
            <a:ext cx="8292076" cy="4820974"/>
          </a:xfrm>
          <a:prstGeom prst="rect">
            <a:avLst/>
          </a:prstGeom>
          <a:noFill/>
          <a:ln>
            <a:noFill/>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499" y="5742778"/>
            <a:ext cx="1228199" cy="661338"/>
          </a:xfrm>
          <a:prstGeom prst="rect">
            <a:avLst/>
          </a:prstGeom>
        </p:spPr>
      </p:pic>
    </p:spTree>
    <p:extLst>
      <p:ext uri="{BB962C8B-B14F-4D97-AF65-F5344CB8AC3E}">
        <p14:creationId xmlns:p14="http://schemas.microsoft.com/office/powerpoint/2010/main" val="335832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Spot features</a:t>
            </a:r>
            <a:br>
              <a:rPr lang="en-GB" sz="4800" b="1" dirty="0">
                <a:solidFill>
                  <a:schemeClr val="tx1"/>
                </a:solidFill>
              </a:rPr>
            </a:br>
            <a:endParaRPr lang="en-GB" sz="4800" b="1" dirty="0">
              <a:solidFill>
                <a:schemeClr val="tx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9" name="Content Placeholder 8" descr="Map&#10;&#10;Description automatically generated">
            <a:extLst>
              <a:ext uri="{FF2B5EF4-FFF2-40B4-BE49-F238E27FC236}">
                <a16:creationId xmlns:a16="http://schemas.microsoft.com/office/drawing/2014/main" id="{DC1EC43B-08D9-4C9F-BCC1-8C4FD70F7804}"/>
              </a:ext>
            </a:extLst>
          </p:cNvPr>
          <p:cNvPicPr>
            <a:picLocks noGrp="1" noChangeAspect="1"/>
          </p:cNvPicPr>
          <p:nvPr>
            <p:ph idx="1"/>
          </p:nvPr>
        </p:nvPicPr>
        <p:blipFill>
          <a:blip r:embed="rId4"/>
          <a:stretch>
            <a:fillRect/>
          </a:stretch>
        </p:blipFill>
        <p:spPr>
          <a:xfrm>
            <a:off x="1065201" y="1513086"/>
            <a:ext cx="6311021" cy="5102867"/>
          </a:xfrm>
        </p:spPr>
      </p:pic>
    </p:spTree>
    <p:extLst>
      <p:ext uri="{BB962C8B-B14F-4D97-AF65-F5344CB8AC3E}">
        <p14:creationId xmlns:p14="http://schemas.microsoft.com/office/powerpoint/2010/main" val="1911040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9" name="Title 1"/>
          <p:cNvSpPr txBox="1">
            <a:spLocks/>
          </p:cNvSpPr>
          <p:nvPr/>
        </p:nvSpPr>
        <p:spPr>
          <a:xfrm>
            <a:off x="854757" y="1536206"/>
            <a:ext cx="9024739" cy="140571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4000" b="1" dirty="0">
                <a:solidFill>
                  <a:schemeClr val="tx1"/>
                </a:solidFill>
              </a:rPr>
              <a:t>A map is a </a:t>
            </a:r>
            <a:r>
              <a:rPr lang="en-GB" sz="4000" b="1" u="sng" dirty="0">
                <a:solidFill>
                  <a:schemeClr val="tx1"/>
                </a:solidFill>
              </a:rPr>
              <a:t>scaled</a:t>
            </a:r>
            <a:r>
              <a:rPr lang="en-GB" sz="4000" b="1" dirty="0">
                <a:solidFill>
                  <a:schemeClr val="tx1"/>
                </a:solidFill>
              </a:rPr>
              <a:t> diagram of the </a:t>
            </a:r>
            <a:r>
              <a:rPr lang="en-GB" sz="4000" b="1" u="sng" dirty="0">
                <a:solidFill>
                  <a:schemeClr val="tx1"/>
                </a:solidFill>
              </a:rPr>
              <a:t>features</a:t>
            </a:r>
            <a:r>
              <a:rPr lang="en-GB" sz="4000" b="1" dirty="0">
                <a:solidFill>
                  <a:schemeClr val="tx1"/>
                </a:solidFill>
              </a:rPr>
              <a:t> found in an area of land</a:t>
            </a:r>
          </a:p>
        </p:txBody>
      </p:sp>
      <p:sp>
        <p:nvSpPr>
          <p:cNvPr id="11" name="Title 1"/>
          <p:cNvSpPr txBox="1">
            <a:spLocks/>
          </p:cNvSpPr>
          <p:nvPr/>
        </p:nvSpPr>
        <p:spPr>
          <a:xfrm>
            <a:off x="806986" y="791571"/>
            <a:ext cx="4540265"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800" b="1" dirty="0">
                <a:solidFill>
                  <a:schemeClr val="tx1"/>
                </a:solidFill>
              </a:rPr>
              <a:t>What is a map?</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57" y="3084582"/>
            <a:ext cx="7743982" cy="3530345"/>
          </a:xfrm>
          <a:prstGeom prst="rect">
            <a:avLst/>
          </a:prstGeom>
          <a:ln>
            <a:solidFill>
              <a:schemeClr val="tx1"/>
            </a:solidFill>
          </a:ln>
        </p:spPr>
      </p:pic>
      <p:sp>
        <p:nvSpPr>
          <p:cNvPr id="10" name="Rectangle 9"/>
          <p:cNvSpPr/>
          <p:nvPr/>
        </p:nvSpPr>
        <p:spPr>
          <a:xfrm>
            <a:off x="8598739" y="6614927"/>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648710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987" y="791571"/>
            <a:ext cx="2161400" cy="744635"/>
          </a:xfrm>
        </p:spPr>
        <p:txBody>
          <a:bodyPr>
            <a:noAutofit/>
          </a:bodyPr>
          <a:lstStyle/>
          <a:p>
            <a:r>
              <a:rPr lang="en-GB" sz="4800" b="1" dirty="0">
                <a:solidFill>
                  <a:schemeClr val="tx1"/>
                </a:solidFill>
              </a:rPr>
              <a:t>Scale</a:t>
            </a:r>
          </a:p>
        </p:txBody>
      </p:sp>
      <p:sp>
        <p:nvSpPr>
          <p:cNvPr id="3" name="Content Placeholder 2"/>
          <p:cNvSpPr>
            <a:spLocks noGrp="1"/>
          </p:cNvSpPr>
          <p:nvPr>
            <p:ph idx="1"/>
          </p:nvPr>
        </p:nvSpPr>
        <p:spPr>
          <a:xfrm>
            <a:off x="854757" y="1583141"/>
            <a:ext cx="7850440" cy="1516340"/>
          </a:xfrm>
        </p:spPr>
        <p:txBody>
          <a:bodyPr>
            <a:normAutofit fontScale="85000" lnSpcReduction="20000"/>
          </a:bodyPr>
          <a:lstStyle/>
          <a:p>
            <a:pPr marL="0" indent="0">
              <a:buNone/>
            </a:pPr>
            <a:r>
              <a:rPr lang="en-GB" sz="2800" dirty="0"/>
              <a:t>Ordnance Survey (OS) Explorer maps are to the scale of 1:25 000</a:t>
            </a:r>
          </a:p>
          <a:p>
            <a:pPr marL="0" indent="0">
              <a:buNone/>
            </a:pPr>
            <a:endParaRPr lang="en-GB" sz="2800" dirty="0"/>
          </a:p>
          <a:p>
            <a:pPr marL="0" indent="0">
              <a:buNone/>
            </a:pPr>
            <a:r>
              <a:rPr lang="en-GB" sz="2800" dirty="0"/>
              <a:t>What does 1:25 000 mean?</a:t>
            </a:r>
          </a:p>
          <a:p>
            <a:pPr marL="0" indent="0">
              <a:buNone/>
            </a:pPr>
            <a:endParaRPr lang="en-GB" sz="24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57" y="3084582"/>
            <a:ext cx="7743982" cy="3530345"/>
          </a:xfrm>
          <a:prstGeom prst="rect">
            <a:avLst/>
          </a:prstGeom>
          <a:ln>
            <a:solidFill>
              <a:schemeClr val="tx1"/>
            </a:solidFill>
          </a:ln>
        </p:spPr>
      </p:pic>
      <p:sp>
        <p:nvSpPr>
          <p:cNvPr id="8" name="Rectangle 7"/>
          <p:cNvSpPr/>
          <p:nvPr/>
        </p:nvSpPr>
        <p:spPr>
          <a:xfrm>
            <a:off x="8598739" y="6614927"/>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3607829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0374" y="5067693"/>
            <a:ext cx="1747594" cy="584775"/>
          </a:xfrm>
          <a:prstGeom prst="rect">
            <a:avLst/>
          </a:prstGeom>
          <a:noFill/>
        </p:spPr>
        <p:txBody>
          <a:bodyPr wrap="none" rtlCol="0">
            <a:spAutoFit/>
          </a:bodyPr>
          <a:lstStyle/>
          <a:p>
            <a:r>
              <a:rPr lang="en-GB" sz="3200" dirty="0"/>
              <a:t>1:50 000</a:t>
            </a:r>
          </a:p>
        </p:txBody>
      </p:sp>
      <p:sp>
        <p:nvSpPr>
          <p:cNvPr id="4" name="TextBox 3"/>
          <p:cNvSpPr txBox="1"/>
          <p:nvPr/>
        </p:nvSpPr>
        <p:spPr>
          <a:xfrm>
            <a:off x="5032537" y="6014947"/>
            <a:ext cx="1871025" cy="584775"/>
          </a:xfrm>
          <a:prstGeom prst="rect">
            <a:avLst/>
          </a:prstGeom>
          <a:noFill/>
        </p:spPr>
        <p:txBody>
          <a:bodyPr wrap="none" rtlCol="0">
            <a:spAutoFit/>
          </a:bodyPr>
          <a:lstStyle/>
          <a:p>
            <a:r>
              <a:rPr lang="en-GB" sz="3200" dirty="0"/>
              <a:t>1: 25 000</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373" y="2257105"/>
            <a:ext cx="3136398" cy="2316485"/>
          </a:xfrm>
          <a:prstGeom prst="rect">
            <a:avLst/>
          </a:prstGeom>
          <a:ln>
            <a:solidFill>
              <a:schemeClr val="tx1"/>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0174" y="834471"/>
            <a:ext cx="6050292" cy="4892050"/>
          </a:xfrm>
          <a:prstGeom prst="rect">
            <a:avLst/>
          </a:prstGeom>
          <a:ln>
            <a:solidFill>
              <a:schemeClr val="tx1"/>
            </a:solidFill>
          </a:ln>
        </p:spPr>
      </p:pic>
      <p:sp>
        <p:nvSpPr>
          <p:cNvPr id="9" name="TextBox 8"/>
          <p:cNvSpPr txBox="1"/>
          <p:nvPr/>
        </p:nvSpPr>
        <p:spPr>
          <a:xfrm>
            <a:off x="4723870" y="2430046"/>
            <a:ext cx="428322" cy="369332"/>
          </a:xfrm>
          <a:prstGeom prst="rect">
            <a:avLst/>
          </a:prstGeom>
          <a:noFill/>
        </p:spPr>
        <p:txBody>
          <a:bodyPr wrap="none" rtlCol="0">
            <a:spAutoFit/>
          </a:bodyPr>
          <a:lstStyle/>
          <a:p>
            <a:r>
              <a:rPr lang="en-GB" dirty="0"/>
              <a:t>74</a:t>
            </a:r>
          </a:p>
        </p:txBody>
      </p:sp>
      <p:sp>
        <p:nvSpPr>
          <p:cNvPr id="11" name="TextBox 10"/>
          <p:cNvSpPr txBox="1"/>
          <p:nvPr/>
        </p:nvSpPr>
        <p:spPr>
          <a:xfrm>
            <a:off x="4735888" y="3879823"/>
            <a:ext cx="428322" cy="369332"/>
          </a:xfrm>
          <a:prstGeom prst="rect">
            <a:avLst/>
          </a:prstGeom>
          <a:noFill/>
        </p:spPr>
        <p:txBody>
          <a:bodyPr wrap="none" rtlCol="0">
            <a:spAutoFit/>
          </a:bodyPr>
          <a:lstStyle/>
          <a:p>
            <a:r>
              <a:rPr lang="en-GB" dirty="0"/>
              <a:t>73</a:t>
            </a:r>
          </a:p>
        </p:txBody>
      </p:sp>
      <p:sp>
        <p:nvSpPr>
          <p:cNvPr id="12" name="TextBox 11"/>
          <p:cNvSpPr txBox="1"/>
          <p:nvPr/>
        </p:nvSpPr>
        <p:spPr>
          <a:xfrm>
            <a:off x="4773613" y="5329600"/>
            <a:ext cx="428322" cy="369332"/>
          </a:xfrm>
          <a:prstGeom prst="rect">
            <a:avLst/>
          </a:prstGeom>
          <a:noFill/>
        </p:spPr>
        <p:txBody>
          <a:bodyPr wrap="none" rtlCol="0">
            <a:spAutoFit/>
          </a:bodyPr>
          <a:lstStyle/>
          <a:p>
            <a:r>
              <a:rPr lang="en-GB" dirty="0"/>
              <a:t>72</a:t>
            </a:r>
          </a:p>
        </p:txBody>
      </p:sp>
      <p:sp>
        <p:nvSpPr>
          <p:cNvPr id="13" name="TextBox 12"/>
          <p:cNvSpPr txBox="1"/>
          <p:nvPr/>
        </p:nvSpPr>
        <p:spPr>
          <a:xfrm>
            <a:off x="5057291" y="5720961"/>
            <a:ext cx="428322" cy="369332"/>
          </a:xfrm>
          <a:prstGeom prst="rect">
            <a:avLst/>
          </a:prstGeom>
          <a:noFill/>
        </p:spPr>
        <p:txBody>
          <a:bodyPr wrap="none" rtlCol="0">
            <a:spAutoFit/>
          </a:bodyPr>
          <a:lstStyle/>
          <a:p>
            <a:r>
              <a:rPr lang="en-GB" dirty="0"/>
              <a:t>80</a:t>
            </a:r>
          </a:p>
        </p:txBody>
      </p:sp>
      <p:sp>
        <p:nvSpPr>
          <p:cNvPr id="14" name="TextBox 13"/>
          <p:cNvSpPr txBox="1"/>
          <p:nvPr/>
        </p:nvSpPr>
        <p:spPr>
          <a:xfrm>
            <a:off x="6504225" y="5720961"/>
            <a:ext cx="428322" cy="369332"/>
          </a:xfrm>
          <a:prstGeom prst="rect">
            <a:avLst/>
          </a:prstGeom>
          <a:noFill/>
        </p:spPr>
        <p:txBody>
          <a:bodyPr wrap="none" rtlCol="0">
            <a:spAutoFit/>
          </a:bodyPr>
          <a:lstStyle/>
          <a:p>
            <a:r>
              <a:rPr lang="en-GB" dirty="0"/>
              <a:t>81</a:t>
            </a:r>
          </a:p>
        </p:txBody>
      </p:sp>
      <p:sp>
        <p:nvSpPr>
          <p:cNvPr id="15" name="TextBox 14"/>
          <p:cNvSpPr txBox="1"/>
          <p:nvPr/>
        </p:nvSpPr>
        <p:spPr>
          <a:xfrm>
            <a:off x="7951159" y="5720961"/>
            <a:ext cx="428322" cy="369332"/>
          </a:xfrm>
          <a:prstGeom prst="rect">
            <a:avLst/>
          </a:prstGeom>
          <a:noFill/>
        </p:spPr>
        <p:txBody>
          <a:bodyPr wrap="none" rtlCol="0">
            <a:spAutoFit/>
          </a:bodyPr>
          <a:lstStyle/>
          <a:p>
            <a:r>
              <a:rPr lang="en-GB" dirty="0"/>
              <a:t>82</a:t>
            </a:r>
          </a:p>
        </p:txBody>
      </p:sp>
      <p:sp>
        <p:nvSpPr>
          <p:cNvPr id="16" name="TextBox 15"/>
          <p:cNvSpPr txBox="1"/>
          <p:nvPr/>
        </p:nvSpPr>
        <p:spPr>
          <a:xfrm>
            <a:off x="9350508" y="5720961"/>
            <a:ext cx="428322" cy="369332"/>
          </a:xfrm>
          <a:prstGeom prst="rect">
            <a:avLst/>
          </a:prstGeom>
          <a:noFill/>
        </p:spPr>
        <p:txBody>
          <a:bodyPr wrap="none" rtlCol="0">
            <a:spAutoFit/>
          </a:bodyPr>
          <a:lstStyle/>
          <a:p>
            <a:r>
              <a:rPr lang="en-GB" dirty="0"/>
              <a:t>83</a:t>
            </a:r>
          </a:p>
        </p:txBody>
      </p:sp>
      <p:sp>
        <p:nvSpPr>
          <p:cNvPr id="17" name="TextBox 16"/>
          <p:cNvSpPr txBox="1"/>
          <p:nvPr/>
        </p:nvSpPr>
        <p:spPr>
          <a:xfrm>
            <a:off x="10835775" y="5720961"/>
            <a:ext cx="428322" cy="369332"/>
          </a:xfrm>
          <a:prstGeom prst="rect">
            <a:avLst/>
          </a:prstGeom>
          <a:noFill/>
        </p:spPr>
        <p:txBody>
          <a:bodyPr wrap="none" rtlCol="0">
            <a:spAutoFit/>
          </a:bodyPr>
          <a:lstStyle/>
          <a:p>
            <a:r>
              <a:rPr lang="en-GB" dirty="0"/>
              <a:t>84</a:t>
            </a:r>
          </a:p>
        </p:txBody>
      </p:sp>
      <p:sp>
        <p:nvSpPr>
          <p:cNvPr id="18" name="TextBox 17"/>
          <p:cNvSpPr txBox="1"/>
          <p:nvPr/>
        </p:nvSpPr>
        <p:spPr>
          <a:xfrm>
            <a:off x="4724296" y="980269"/>
            <a:ext cx="428322" cy="369332"/>
          </a:xfrm>
          <a:prstGeom prst="rect">
            <a:avLst/>
          </a:prstGeom>
          <a:noFill/>
        </p:spPr>
        <p:txBody>
          <a:bodyPr wrap="none" rtlCol="0">
            <a:spAutoFit/>
          </a:bodyPr>
          <a:lstStyle/>
          <a:p>
            <a:r>
              <a:rPr lang="en-GB" dirty="0"/>
              <a:t>75</a:t>
            </a:r>
          </a:p>
        </p:txBody>
      </p:sp>
      <p:sp>
        <p:nvSpPr>
          <p:cNvPr id="19" name="TextBox 18"/>
          <p:cNvSpPr txBox="1"/>
          <p:nvPr/>
        </p:nvSpPr>
        <p:spPr>
          <a:xfrm>
            <a:off x="596953" y="2888363"/>
            <a:ext cx="428322" cy="369332"/>
          </a:xfrm>
          <a:prstGeom prst="rect">
            <a:avLst/>
          </a:prstGeom>
          <a:noFill/>
        </p:spPr>
        <p:txBody>
          <a:bodyPr wrap="none" rtlCol="0">
            <a:spAutoFit/>
          </a:bodyPr>
          <a:lstStyle/>
          <a:p>
            <a:r>
              <a:rPr lang="en-GB" dirty="0"/>
              <a:t>74</a:t>
            </a:r>
          </a:p>
        </p:txBody>
      </p:sp>
      <p:sp>
        <p:nvSpPr>
          <p:cNvPr id="20" name="TextBox 19"/>
          <p:cNvSpPr txBox="1"/>
          <p:nvPr/>
        </p:nvSpPr>
        <p:spPr>
          <a:xfrm>
            <a:off x="608971" y="3614806"/>
            <a:ext cx="428322" cy="369332"/>
          </a:xfrm>
          <a:prstGeom prst="rect">
            <a:avLst/>
          </a:prstGeom>
          <a:noFill/>
        </p:spPr>
        <p:txBody>
          <a:bodyPr wrap="none" rtlCol="0">
            <a:spAutoFit/>
          </a:bodyPr>
          <a:lstStyle/>
          <a:p>
            <a:r>
              <a:rPr lang="en-GB" dirty="0"/>
              <a:t>73</a:t>
            </a:r>
          </a:p>
        </p:txBody>
      </p:sp>
      <p:sp>
        <p:nvSpPr>
          <p:cNvPr id="21" name="TextBox 20"/>
          <p:cNvSpPr txBox="1"/>
          <p:nvPr/>
        </p:nvSpPr>
        <p:spPr>
          <a:xfrm>
            <a:off x="646696" y="4232071"/>
            <a:ext cx="428322" cy="369332"/>
          </a:xfrm>
          <a:prstGeom prst="rect">
            <a:avLst/>
          </a:prstGeom>
          <a:noFill/>
        </p:spPr>
        <p:txBody>
          <a:bodyPr wrap="none" rtlCol="0">
            <a:spAutoFit/>
          </a:bodyPr>
          <a:lstStyle/>
          <a:p>
            <a:r>
              <a:rPr lang="en-GB" dirty="0"/>
              <a:t>72</a:t>
            </a:r>
          </a:p>
        </p:txBody>
      </p:sp>
      <p:sp>
        <p:nvSpPr>
          <p:cNvPr id="22" name="TextBox 21"/>
          <p:cNvSpPr txBox="1"/>
          <p:nvPr/>
        </p:nvSpPr>
        <p:spPr>
          <a:xfrm>
            <a:off x="930374" y="4568840"/>
            <a:ext cx="428322" cy="369332"/>
          </a:xfrm>
          <a:prstGeom prst="rect">
            <a:avLst/>
          </a:prstGeom>
          <a:noFill/>
        </p:spPr>
        <p:txBody>
          <a:bodyPr wrap="none" rtlCol="0">
            <a:spAutoFit/>
          </a:bodyPr>
          <a:lstStyle/>
          <a:p>
            <a:r>
              <a:rPr lang="en-GB" dirty="0"/>
              <a:t>80</a:t>
            </a:r>
          </a:p>
        </p:txBody>
      </p:sp>
      <p:sp>
        <p:nvSpPr>
          <p:cNvPr id="23" name="TextBox 22"/>
          <p:cNvSpPr txBox="1"/>
          <p:nvPr/>
        </p:nvSpPr>
        <p:spPr>
          <a:xfrm>
            <a:off x="1613034" y="4568840"/>
            <a:ext cx="428322" cy="369332"/>
          </a:xfrm>
          <a:prstGeom prst="rect">
            <a:avLst/>
          </a:prstGeom>
          <a:noFill/>
        </p:spPr>
        <p:txBody>
          <a:bodyPr wrap="none" rtlCol="0">
            <a:spAutoFit/>
          </a:bodyPr>
          <a:lstStyle/>
          <a:p>
            <a:r>
              <a:rPr lang="en-GB" dirty="0"/>
              <a:t>81</a:t>
            </a:r>
          </a:p>
        </p:txBody>
      </p:sp>
      <p:sp>
        <p:nvSpPr>
          <p:cNvPr id="24" name="TextBox 23"/>
          <p:cNvSpPr txBox="1"/>
          <p:nvPr/>
        </p:nvSpPr>
        <p:spPr>
          <a:xfrm>
            <a:off x="2363931" y="4568840"/>
            <a:ext cx="428322" cy="369332"/>
          </a:xfrm>
          <a:prstGeom prst="rect">
            <a:avLst/>
          </a:prstGeom>
          <a:noFill/>
        </p:spPr>
        <p:txBody>
          <a:bodyPr wrap="none" rtlCol="0">
            <a:spAutoFit/>
          </a:bodyPr>
          <a:lstStyle/>
          <a:p>
            <a:r>
              <a:rPr lang="en-GB" dirty="0"/>
              <a:t>82</a:t>
            </a:r>
          </a:p>
        </p:txBody>
      </p:sp>
      <p:sp>
        <p:nvSpPr>
          <p:cNvPr id="25" name="TextBox 24"/>
          <p:cNvSpPr txBox="1"/>
          <p:nvPr/>
        </p:nvSpPr>
        <p:spPr>
          <a:xfrm>
            <a:off x="3094539" y="4568840"/>
            <a:ext cx="428322" cy="369332"/>
          </a:xfrm>
          <a:prstGeom prst="rect">
            <a:avLst/>
          </a:prstGeom>
          <a:noFill/>
        </p:spPr>
        <p:txBody>
          <a:bodyPr wrap="none" rtlCol="0">
            <a:spAutoFit/>
          </a:bodyPr>
          <a:lstStyle/>
          <a:p>
            <a:r>
              <a:rPr lang="en-GB" dirty="0"/>
              <a:t>83</a:t>
            </a:r>
          </a:p>
        </p:txBody>
      </p:sp>
      <p:sp>
        <p:nvSpPr>
          <p:cNvPr id="26" name="TextBox 25"/>
          <p:cNvSpPr txBox="1"/>
          <p:nvPr/>
        </p:nvSpPr>
        <p:spPr>
          <a:xfrm>
            <a:off x="3801879" y="4568840"/>
            <a:ext cx="428322" cy="369332"/>
          </a:xfrm>
          <a:prstGeom prst="rect">
            <a:avLst/>
          </a:prstGeom>
          <a:noFill/>
        </p:spPr>
        <p:txBody>
          <a:bodyPr wrap="none" rtlCol="0">
            <a:spAutoFit/>
          </a:bodyPr>
          <a:lstStyle/>
          <a:p>
            <a:r>
              <a:rPr lang="en-GB" dirty="0"/>
              <a:t>84</a:t>
            </a:r>
          </a:p>
        </p:txBody>
      </p:sp>
      <p:sp>
        <p:nvSpPr>
          <p:cNvPr id="27" name="TextBox 26"/>
          <p:cNvSpPr txBox="1"/>
          <p:nvPr/>
        </p:nvSpPr>
        <p:spPr>
          <a:xfrm>
            <a:off x="597379" y="2161919"/>
            <a:ext cx="428322" cy="369332"/>
          </a:xfrm>
          <a:prstGeom prst="rect">
            <a:avLst/>
          </a:prstGeom>
          <a:noFill/>
        </p:spPr>
        <p:txBody>
          <a:bodyPr wrap="none" rtlCol="0">
            <a:spAutoFit/>
          </a:bodyPr>
          <a:lstStyle/>
          <a:p>
            <a:r>
              <a:rPr lang="en-GB" dirty="0"/>
              <a:t>75</a:t>
            </a:r>
          </a:p>
        </p:txBody>
      </p:sp>
      <p:sp>
        <p:nvSpPr>
          <p:cNvPr id="31" name="Title 1"/>
          <p:cNvSpPr>
            <a:spLocks noGrp="1"/>
          </p:cNvSpPr>
          <p:nvPr>
            <p:ph type="title"/>
          </p:nvPr>
        </p:nvSpPr>
        <p:spPr>
          <a:xfrm>
            <a:off x="806987" y="791571"/>
            <a:ext cx="2161400" cy="744635"/>
          </a:xfrm>
        </p:spPr>
        <p:txBody>
          <a:bodyPr>
            <a:noAutofit/>
          </a:bodyPr>
          <a:lstStyle/>
          <a:p>
            <a:r>
              <a:rPr lang="en-GB" sz="4800" b="1" dirty="0">
                <a:solidFill>
                  <a:schemeClr val="tx1"/>
                </a:solidFill>
              </a:rPr>
              <a:t>Scale</a:t>
            </a:r>
          </a:p>
        </p:txBody>
      </p:sp>
      <p:sp>
        <p:nvSpPr>
          <p:cNvPr id="29"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28" name="Rectangle 27"/>
          <p:cNvSpPr/>
          <p:nvPr/>
        </p:nvSpPr>
        <p:spPr>
          <a:xfrm>
            <a:off x="10135262" y="6307334"/>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1605051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0974" y="1433114"/>
            <a:ext cx="7766936" cy="2018014"/>
          </a:xfrm>
        </p:spPr>
        <p:txBody>
          <a:bodyPr/>
          <a:lstStyle/>
          <a:p>
            <a:pPr algn="ctr"/>
            <a:r>
              <a:rPr lang="en-GB" sz="4400" b="1" dirty="0">
                <a:solidFill>
                  <a:schemeClr val="tx1"/>
                </a:solidFill>
              </a:rPr>
              <a:t>Go to page 2 of your Workbook and answer the questions on map scales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3" name="TextBox 2">
            <a:extLst>
              <a:ext uri="{FF2B5EF4-FFF2-40B4-BE49-F238E27FC236}">
                <a16:creationId xmlns:a16="http://schemas.microsoft.com/office/drawing/2014/main" id="{B7801038-75E5-4BDD-86C4-D3369E0C3ECE}"/>
              </a:ext>
            </a:extLst>
          </p:cNvPr>
          <p:cNvSpPr txBox="1"/>
          <p:nvPr/>
        </p:nvSpPr>
        <p:spPr>
          <a:xfrm>
            <a:off x="895645" y="4051727"/>
            <a:ext cx="8757594" cy="1200329"/>
          </a:xfrm>
          <a:custGeom>
            <a:avLst/>
            <a:gdLst>
              <a:gd name="connsiteX0" fmla="*/ 0 w 8757594"/>
              <a:gd name="connsiteY0" fmla="*/ 0 h 1200329"/>
              <a:gd name="connsiteX1" fmla="*/ 8757594 w 8757594"/>
              <a:gd name="connsiteY1" fmla="*/ 0 h 1200329"/>
              <a:gd name="connsiteX2" fmla="*/ 8757594 w 8757594"/>
              <a:gd name="connsiteY2" fmla="*/ 1200329 h 1200329"/>
              <a:gd name="connsiteX3" fmla="*/ 0 w 8757594"/>
              <a:gd name="connsiteY3" fmla="*/ 1200329 h 1200329"/>
              <a:gd name="connsiteX4" fmla="*/ 0 w 8757594"/>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57594" h="1200329" extrusionOk="0">
                <a:moveTo>
                  <a:pt x="0" y="0"/>
                </a:moveTo>
                <a:cubicBezTo>
                  <a:pt x="2544348" y="-5264"/>
                  <a:pt x="6858860" y="84467"/>
                  <a:pt x="8757594" y="0"/>
                </a:cubicBezTo>
                <a:cubicBezTo>
                  <a:pt x="8720667" y="393021"/>
                  <a:pt x="8725551" y="1014765"/>
                  <a:pt x="8757594" y="1200329"/>
                </a:cubicBezTo>
                <a:cubicBezTo>
                  <a:pt x="6449211" y="1306649"/>
                  <a:pt x="1094416" y="1192680"/>
                  <a:pt x="0" y="1200329"/>
                </a:cubicBezTo>
                <a:cubicBezTo>
                  <a:pt x="-39762" y="727104"/>
                  <a:pt x="103026" y="164741"/>
                  <a:pt x="0" y="0"/>
                </a:cubicBezTo>
                <a:close/>
              </a:path>
            </a:pathLst>
          </a:custGeom>
          <a:noFill/>
          <a:ln>
            <a:solidFill>
              <a:schemeClr val="tx1"/>
            </a:solidFill>
            <a:extLst>
              <a:ext uri="{C807C97D-BFC1-408E-A445-0C87EB9F89A2}">
                <ask:lineSketchStyleProps xmlns:ask="http://schemas.microsoft.com/office/drawing/2018/sketchyshapes" sd="2650216993">
                  <a:prstGeom prst="rect">
                    <a:avLst/>
                  </a:prstGeom>
                  <ask:type>
                    <ask:lineSketchCurved/>
                  </ask:type>
                </ask:lineSketchStyleProps>
              </a:ext>
            </a:extLst>
          </a:ln>
        </p:spPr>
        <p:txBody>
          <a:bodyPr wrap="square" rtlCol="0">
            <a:spAutoFit/>
          </a:bodyPr>
          <a:lstStyle/>
          <a:p>
            <a:pPr algn="ctr"/>
            <a:r>
              <a:rPr lang="en-GB" dirty="0"/>
              <a:t>An editable PDF of the Workbook can be downloaded from https://www.lupineadventure.co.uk/downloads/dofe-downloads.html#workbook</a:t>
            </a:r>
          </a:p>
          <a:p>
            <a:pPr algn="ctr"/>
            <a:endParaRPr lang="en-GB" dirty="0"/>
          </a:p>
          <a:p>
            <a:pPr algn="ctr"/>
            <a:r>
              <a:rPr lang="en-GB" dirty="0"/>
              <a:t>Or  Google ‘Lupine Adventure </a:t>
            </a:r>
            <a:r>
              <a:rPr lang="en-GB" dirty="0" err="1"/>
              <a:t>dofe</a:t>
            </a:r>
            <a:r>
              <a:rPr lang="en-GB" dirty="0"/>
              <a:t> downloads’</a:t>
            </a:r>
          </a:p>
        </p:txBody>
      </p:sp>
    </p:spTree>
    <p:extLst>
      <p:ext uri="{BB962C8B-B14F-4D97-AF65-F5344CB8AC3E}">
        <p14:creationId xmlns:p14="http://schemas.microsoft.com/office/powerpoint/2010/main" val="1518320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6" name="TextBox 5"/>
          <p:cNvSpPr txBox="1"/>
          <p:nvPr/>
        </p:nvSpPr>
        <p:spPr>
          <a:xfrm>
            <a:off x="854757" y="1650008"/>
            <a:ext cx="1451717" cy="461665"/>
          </a:xfrm>
          <a:prstGeom prst="rect">
            <a:avLst/>
          </a:prstGeom>
          <a:noFill/>
        </p:spPr>
        <p:txBody>
          <a:bodyPr wrap="square" rtlCol="0">
            <a:spAutoFit/>
          </a:bodyPr>
          <a:lstStyle/>
          <a:p>
            <a:r>
              <a:rPr lang="en-GB" sz="2400" dirty="0"/>
              <a:t>1:25 000</a:t>
            </a:r>
          </a:p>
        </p:txBody>
      </p:sp>
      <p:sp>
        <p:nvSpPr>
          <p:cNvPr id="11" name="Content Placeholder 10"/>
          <p:cNvSpPr>
            <a:spLocks noGrp="1"/>
          </p:cNvSpPr>
          <p:nvPr>
            <p:ph idx="1"/>
          </p:nvPr>
        </p:nvSpPr>
        <p:spPr>
          <a:xfrm>
            <a:off x="490506" y="2905704"/>
            <a:ext cx="4715805" cy="2018928"/>
          </a:xfrm>
        </p:spPr>
        <p:txBody>
          <a:bodyPr>
            <a:noAutofit/>
          </a:bodyPr>
          <a:lstStyle/>
          <a:p>
            <a:pPr marL="0" indent="0">
              <a:buNone/>
            </a:pPr>
            <a:r>
              <a:rPr lang="en-GB" sz="2400" dirty="0"/>
              <a:t>Try measuring distances using</a:t>
            </a:r>
          </a:p>
          <a:p>
            <a:r>
              <a:rPr lang="en-GB" sz="2400" dirty="0"/>
              <a:t>String</a:t>
            </a:r>
          </a:p>
          <a:p>
            <a:r>
              <a:rPr lang="en-GB" sz="2400" dirty="0"/>
              <a:t>Edge of a sheet of paper</a:t>
            </a:r>
          </a:p>
          <a:p>
            <a:r>
              <a:rPr lang="en-GB" sz="2400" dirty="0"/>
              <a:t>Your compass or a ruler</a:t>
            </a:r>
          </a:p>
          <a:p>
            <a:endParaRPr lang="en-GB" sz="2000" dirty="0"/>
          </a:p>
        </p:txBody>
      </p:sp>
      <p:sp>
        <p:nvSpPr>
          <p:cNvPr id="12" name="Rectangle 11"/>
          <p:cNvSpPr/>
          <p:nvPr/>
        </p:nvSpPr>
        <p:spPr>
          <a:xfrm>
            <a:off x="2597450" y="1635298"/>
            <a:ext cx="2001671" cy="1200329"/>
          </a:xfrm>
          <a:prstGeom prst="rect">
            <a:avLst/>
          </a:prstGeom>
        </p:spPr>
        <p:txBody>
          <a:bodyPr wrap="square">
            <a:spAutoFit/>
          </a:bodyPr>
          <a:lstStyle/>
          <a:p>
            <a:r>
              <a:rPr lang="en-GB" sz="2400" dirty="0"/>
              <a:t>4cm = 1km</a:t>
            </a:r>
          </a:p>
          <a:p>
            <a:r>
              <a:rPr lang="en-GB" sz="2400" dirty="0"/>
              <a:t>1cm = 250m</a:t>
            </a:r>
          </a:p>
          <a:p>
            <a:r>
              <a:rPr lang="en-GB" sz="2400" dirty="0"/>
              <a:t>4mm = 100m</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7208" y="784851"/>
            <a:ext cx="6169165" cy="5745492"/>
          </a:xfrm>
          <a:prstGeom prst="rect">
            <a:avLst/>
          </a:prstGeom>
        </p:spPr>
      </p:pic>
      <p:sp>
        <p:nvSpPr>
          <p:cNvPr id="14" name="Title 1"/>
          <p:cNvSpPr>
            <a:spLocks noGrp="1"/>
          </p:cNvSpPr>
          <p:nvPr>
            <p:ph type="title"/>
          </p:nvPr>
        </p:nvSpPr>
        <p:spPr>
          <a:xfrm>
            <a:off x="806986" y="791571"/>
            <a:ext cx="4770221" cy="744635"/>
          </a:xfrm>
        </p:spPr>
        <p:txBody>
          <a:bodyPr>
            <a:noAutofit/>
          </a:bodyPr>
          <a:lstStyle/>
          <a:p>
            <a:r>
              <a:rPr lang="en-GB" sz="4000" b="1" dirty="0">
                <a:solidFill>
                  <a:schemeClr val="tx1"/>
                </a:solidFill>
              </a:rPr>
              <a:t>Measuring Distance</a:t>
            </a:r>
          </a:p>
        </p:txBody>
      </p:sp>
      <p:sp>
        <p:nvSpPr>
          <p:cNvPr id="2" name="TextBox 1"/>
          <p:cNvSpPr txBox="1"/>
          <p:nvPr/>
        </p:nvSpPr>
        <p:spPr>
          <a:xfrm>
            <a:off x="490506" y="6251586"/>
            <a:ext cx="6166968" cy="400110"/>
          </a:xfrm>
          <a:prstGeom prst="rect">
            <a:avLst/>
          </a:prstGeom>
          <a:noFill/>
        </p:spPr>
        <p:txBody>
          <a:bodyPr wrap="square" rtlCol="0">
            <a:spAutoFit/>
          </a:bodyPr>
          <a:lstStyle/>
          <a:p>
            <a:r>
              <a:rPr lang="en-GB" sz="2000" b="1" dirty="0"/>
              <a:t>How accurately do you think you can measure?</a:t>
            </a:r>
          </a:p>
        </p:txBody>
      </p:sp>
      <p:sp>
        <p:nvSpPr>
          <p:cNvPr id="3" name="TextBox 2">
            <a:extLst>
              <a:ext uri="{FF2B5EF4-FFF2-40B4-BE49-F238E27FC236}">
                <a16:creationId xmlns:a16="http://schemas.microsoft.com/office/drawing/2014/main" id="{F77F214C-F673-4C23-8588-8703FF52B7E0}"/>
              </a:ext>
            </a:extLst>
          </p:cNvPr>
          <p:cNvSpPr txBox="1"/>
          <p:nvPr/>
        </p:nvSpPr>
        <p:spPr>
          <a:xfrm>
            <a:off x="759009" y="5074024"/>
            <a:ext cx="4549697" cy="646331"/>
          </a:xfrm>
          <a:custGeom>
            <a:avLst/>
            <a:gdLst>
              <a:gd name="connsiteX0" fmla="*/ 0 w 4549697"/>
              <a:gd name="connsiteY0" fmla="*/ 0 h 646331"/>
              <a:gd name="connsiteX1" fmla="*/ 4549697 w 4549697"/>
              <a:gd name="connsiteY1" fmla="*/ 0 h 646331"/>
              <a:gd name="connsiteX2" fmla="*/ 4549697 w 4549697"/>
              <a:gd name="connsiteY2" fmla="*/ 646331 h 646331"/>
              <a:gd name="connsiteX3" fmla="*/ 0 w 4549697"/>
              <a:gd name="connsiteY3" fmla="*/ 646331 h 646331"/>
              <a:gd name="connsiteX4" fmla="*/ 0 w 4549697"/>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697" h="646331" extrusionOk="0">
                <a:moveTo>
                  <a:pt x="0" y="0"/>
                </a:moveTo>
                <a:cubicBezTo>
                  <a:pt x="1351558" y="117779"/>
                  <a:pt x="3289117" y="-110655"/>
                  <a:pt x="4549697" y="0"/>
                </a:cubicBezTo>
                <a:cubicBezTo>
                  <a:pt x="4556109" y="304849"/>
                  <a:pt x="4544089" y="454331"/>
                  <a:pt x="4549697" y="646331"/>
                </a:cubicBezTo>
                <a:cubicBezTo>
                  <a:pt x="3562751" y="729363"/>
                  <a:pt x="668154" y="714560"/>
                  <a:pt x="0" y="646331"/>
                </a:cubicBezTo>
                <a:cubicBezTo>
                  <a:pt x="52033" y="451147"/>
                  <a:pt x="38084" y="15504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There is a distance measuring exercise on page 3 of your Workbook</a:t>
            </a:r>
          </a:p>
        </p:txBody>
      </p:sp>
    </p:spTree>
    <p:extLst>
      <p:ext uri="{BB962C8B-B14F-4D97-AF65-F5344CB8AC3E}">
        <p14:creationId xmlns:p14="http://schemas.microsoft.com/office/powerpoint/2010/main" val="3459451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963606" y="2666200"/>
            <a:ext cx="4590702" cy="3111691"/>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marL="342900" indent="-342900" algn="l">
              <a:buFont typeface="Arial" panose="020B0604020202020204" pitchFamily="34" charset="0"/>
              <a:buChar char="•"/>
            </a:pPr>
            <a:endParaRPr lang="en-GB" sz="2400" dirty="0">
              <a:solidFill>
                <a:schemeClr val="tx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2" name="Title 1"/>
          <p:cNvSpPr>
            <a:spLocks noGrp="1"/>
          </p:cNvSpPr>
          <p:nvPr>
            <p:ph type="title"/>
          </p:nvPr>
        </p:nvSpPr>
        <p:spPr>
          <a:xfrm>
            <a:off x="806986" y="791571"/>
            <a:ext cx="5948655" cy="744635"/>
          </a:xfrm>
        </p:spPr>
        <p:txBody>
          <a:bodyPr>
            <a:noAutofit/>
          </a:bodyPr>
          <a:lstStyle/>
          <a:p>
            <a:r>
              <a:rPr lang="en-GB" sz="4800" b="1" dirty="0">
                <a:solidFill>
                  <a:schemeClr val="tx1"/>
                </a:solidFill>
              </a:rPr>
              <a:t>Map Familiarisation</a:t>
            </a:r>
          </a:p>
        </p:txBody>
      </p:sp>
      <p:sp>
        <p:nvSpPr>
          <p:cNvPr id="8"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9" name="Picture 8">
            <a:extLst>
              <a:ext uri="{FF2B5EF4-FFF2-40B4-BE49-F238E27FC236}">
                <a16:creationId xmlns:a16="http://schemas.microsoft.com/office/drawing/2014/main" id="{E947403C-AE89-4D83-A3A3-5CB2005F4B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96748" y="3914078"/>
            <a:ext cx="1881019" cy="2093657"/>
          </a:xfrm>
          <a:prstGeom prst="rect">
            <a:avLst/>
          </a:prstGeom>
        </p:spPr>
      </p:pic>
      <p:sp>
        <p:nvSpPr>
          <p:cNvPr id="13" name="Content Placeholder 2">
            <a:extLst>
              <a:ext uri="{FF2B5EF4-FFF2-40B4-BE49-F238E27FC236}">
                <a16:creationId xmlns:a16="http://schemas.microsoft.com/office/drawing/2014/main" id="{437ECC88-F3E7-4D6D-ADAB-E7A9CF5D05E4}"/>
              </a:ext>
            </a:extLst>
          </p:cNvPr>
          <p:cNvSpPr>
            <a:spLocks noGrp="1"/>
          </p:cNvSpPr>
          <p:nvPr>
            <p:ph idx="1"/>
          </p:nvPr>
        </p:nvSpPr>
        <p:spPr>
          <a:xfrm>
            <a:off x="629393" y="2037848"/>
            <a:ext cx="3028207" cy="4483570"/>
          </a:xfrm>
        </p:spPr>
        <p:txBody>
          <a:bodyPr>
            <a:normAutofit fontScale="70000" lnSpcReduction="20000"/>
          </a:bodyPr>
          <a:lstStyle/>
          <a:p>
            <a:r>
              <a:rPr lang="en-GB" sz="3300" dirty="0"/>
              <a:t>Grid lines</a:t>
            </a:r>
          </a:p>
          <a:p>
            <a:r>
              <a:rPr lang="en-GB" sz="3300" dirty="0"/>
              <a:t>Legend / Key</a:t>
            </a:r>
          </a:p>
          <a:p>
            <a:r>
              <a:rPr lang="en-GB" sz="3300" dirty="0"/>
              <a:t>North is at the top.</a:t>
            </a:r>
            <a:br>
              <a:rPr lang="en-GB" sz="3300" dirty="0"/>
            </a:br>
            <a:r>
              <a:rPr lang="en-GB" sz="3300" dirty="0"/>
              <a:t>Most text is orientated top to north</a:t>
            </a:r>
          </a:p>
          <a:p>
            <a:r>
              <a:rPr lang="en-GB" sz="3300" dirty="0"/>
              <a:t>They are multi purpose, there is some irrelevant information (to us) on them.</a:t>
            </a:r>
          </a:p>
        </p:txBody>
      </p:sp>
      <p:pic>
        <p:nvPicPr>
          <p:cNvPr id="14" name="Picture 13">
            <a:extLst>
              <a:ext uri="{FF2B5EF4-FFF2-40B4-BE49-F238E27FC236}">
                <a16:creationId xmlns:a16="http://schemas.microsoft.com/office/drawing/2014/main" id="{04AD6805-2168-4D66-BFFB-ADE7084DAE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2966" y="1629368"/>
            <a:ext cx="6050292" cy="4892050"/>
          </a:xfrm>
          <a:prstGeom prst="rect">
            <a:avLst/>
          </a:prstGeom>
          <a:ln>
            <a:solidFill>
              <a:schemeClr val="tx1"/>
            </a:solidFill>
          </a:ln>
        </p:spPr>
      </p:pic>
      <p:sp>
        <p:nvSpPr>
          <p:cNvPr id="15" name="Rectangle 14">
            <a:extLst>
              <a:ext uri="{FF2B5EF4-FFF2-40B4-BE49-F238E27FC236}">
                <a16:creationId xmlns:a16="http://schemas.microsoft.com/office/drawing/2014/main" id="{040DF6F3-2B78-40BD-9D10-24566B578A13}"/>
              </a:ext>
            </a:extLst>
          </p:cNvPr>
          <p:cNvSpPr/>
          <p:nvPr/>
        </p:nvSpPr>
        <p:spPr>
          <a:xfrm>
            <a:off x="10012905" y="6521418"/>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155404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1109106"/>
            <a:ext cx="7766936" cy="1225770"/>
          </a:xfrm>
        </p:spPr>
        <p:txBody>
          <a:bodyPr/>
          <a:lstStyle/>
          <a:p>
            <a:pPr algn="ctr"/>
            <a:r>
              <a:rPr lang="en-GB" sz="8000" b="1" dirty="0">
                <a:solidFill>
                  <a:schemeClr val="tx1"/>
                </a:solidFill>
              </a:rPr>
              <a:t>What is a Map?</a:t>
            </a:r>
          </a:p>
        </p:txBody>
      </p:sp>
      <p:sp>
        <p:nvSpPr>
          <p:cNvPr id="5" name="Title 1"/>
          <p:cNvSpPr txBox="1">
            <a:spLocks/>
          </p:cNvSpPr>
          <p:nvPr/>
        </p:nvSpPr>
        <p:spPr>
          <a:xfrm>
            <a:off x="854757" y="2349738"/>
            <a:ext cx="9024739" cy="140571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4000" b="1" dirty="0">
                <a:solidFill>
                  <a:schemeClr val="tx1"/>
                </a:solidFill>
              </a:rPr>
              <a:t>A map is a </a:t>
            </a:r>
            <a:r>
              <a:rPr lang="en-GB" sz="4000" b="1" u="sng" dirty="0">
                <a:solidFill>
                  <a:schemeClr val="tx1"/>
                </a:solidFill>
              </a:rPr>
              <a:t>scaled</a:t>
            </a:r>
            <a:r>
              <a:rPr lang="en-GB" sz="4000" b="1" dirty="0">
                <a:solidFill>
                  <a:schemeClr val="tx1"/>
                </a:solidFill>
              </a:rPr>
              <a:t> diagram of the </a:t>
            </a:r>
            <a:r>
              <a:rPr lang="en-GB" sz="4000" b="1" u="sng" dirty="0">
                <a:solidFill>
                  <a:schemeClr val="tx1"/>
                </a:solidFill>
              </a:rPr>
              <a:t>features</a:t>
            </a:r>
            <a:r>
              <a:rPr lang="en-GB" sz="4000" b="1" dirty="0">
                <a:solidFill>
                  <a:schemeClr val="tx1"/>
                </a:solidFill>
              </a:rPr>
              <a:t> found in an area of land</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Tree>
    <p:extLst>
      <p:ext uri="{BB962C8B-B14F-4D97-AF65-F5344CB8AC3E}">
        <p14:creationId xmlns:p14="http://schemas.microsoft.com/office/powerpoint/2010/main" val="82626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7208" y="784851"/>
            <a:ext cx="6169165" cy="5745492"/>
          </a:xfrm>
          <a:prstGeom prst="rect">
            <a:avLst/>
          </a:prstGeom>
        </p:spPr>
      </p:pic>
      <p:sp>
        <p:nvSpPr>
          <p:cNvPr id="3" name="Content Placeholder 2"/>
          <p:cNvSpPr>
            <a:spLocks noGrp="1"/>
          </p:cNvSpPr>
          <p:nvPr>
            <p:ph idx="1"/>
          </p:nvPr>
        </p:nvSpPr>
        <p:spPr>
          <a:xfrm>
            <a:off x="582963" y="2377267"/>
            <a:ext cx="4590702" cy="3111691"/>
          </a:xfrm>
        </p:spPr>
        <p:txBody>
          <a:bodyPr>
            <a:normAutofit fontScale="92500" lnSpcReduction="20000"/>
          </a:bodyPr>
          <a:lstStyle/>
          <a:p>
            <a:r>
              <a:rPr lang="en-GB" sz="2400" dirty="0"/>
              <a:t>Identify the bottom left hand corner of the Grid square</a:t>
            </a:r>
          </a:p>
          <a:p>
            <a:r>
              <a:rPr lang="en-GB" sz="2400" dirty="0"/>
              <a:t>Get the 4 figure grid reference</a:t>
            </a:r>
          </a:p>
          <a:p>
            <a:r>
              <a:rPr lang="en-GB" sz="2400" dirty="0"/>
              <a:t>First two numbers are left to right</a:t>
            </a:r>
          </a:p>
          <a:p>
            <a:r>
              <a:rPr lang="en-GB" sz="2400" dirty="0"/>
              <a:t>Second two numbers are how far up</a:t>
            </a:r>
          </a:p>
          <a:p>
            <a:r>
              <a:rPr lang="en-GB" sz="2400" dirty="0"/>
              <a:t>Add precision by making a 6 figure grid reference</a:t>
            </a:r>
          </a:p>
        </p:txBody>
      </p:sp>
      <p:sp>
        <p:nvSpPr>
          <p:cNvPr id="5" name="TextBox 4"/>
          <p:cNvSpPr txBox="1"/>
          <p:nvPr/>
        </p:nvSpPr>
        <p:spPr>
          <a:xfrm>
            <a:off x="0" y="4967785"/>
            <a:ext cx="6796585" cy="646331"/>
          </a:xfrm>
          <a:prstGeom prst="rect">
            <a:avLst/>
          </a:prstGeom>
          <a:noFill/>
        </p:spPr>
        <p:txBody>
          <a:bodyPr wrap="square" rtlCol="0">
            <a:spAutoFit/>
          </a:bodyPr>
          <a:lstStyle/>
          <a:p>
            <a:endParaRPr lang="en-GB" sz="3600" dirty="0"/>
          </a:p>
        </p:txBody>
      </p:sp>
      <p:sp>
        <p:nvSpPr>
          <p:cNvPr id="7" name="TextBox 6"/>
          <p:cNvSpPr txBox="1"/>
          <p:nvPr/>
        </p:nvSpPr>
        <p:spPr>
          <a:xfrm>
            <a:off x="582963" y="1444333"/>
            <a:ext cx="4590702" cy="707886"/>
          </a:xfrm>
          <a:prstGeom prst="rect">
            <a:avLst/>
          </a:prstGeom>
          <a:noFill/>
        </p:spPr>
        <p:txBody>
          <a:bodyPr wrap="square" rtlCol="0">
            <a:spAutoFit/>
          </a:bodyPr>
          <a:lstStyle/>
          <a:p>
            <a:r>
              <a:rPr lang="en-GB" sz="2000" dirty="0"/>
              <a:t>The grid references is a way of identifying a location on a UK map</a:t>
            </a:r>
          </a:p>
        </p:txBody>
      </p:sp>
      <p:sp>
        <p:nvSpPr>
          <p:cNvPr id="12" name="Title 1"/>
          <p:cNvSpPr>
            <a:spLocks noGrp="1"/>
          </p:cNvSpPr>
          <p:nvPr>
            <p:ph type="title"/>
          </p:nvPr>
        </p:nvSpPr>
        <p:spPr>
          <a:xfrm>
            <a:off x="806987" y="791571"/>
            <a:ext cx="5989598" cy="744635"/>
          </a:xfrm>
        </p:spPr>
        <p:txBody>
          <a:bodyPr>
            <a:noAutofit/>
          </a:bodyPr>
          <a:lstStyle/>
          <a:p>
            <a:r>
              <a:rPr lang="en-GB" sz="4000" b="1" dirty="0">
                <a:solidFill>
                  <a:schemeClr val="tx1"/>
                </a:solidFill>
              </a:rPr>
              <a:t>Grid References</a:t>
            </a:r>
          </a:p>
        </p:txBody>
      </p:sp>
      <p:sp>
        <p:nvSpPr>
          <p:cNvPr id="6" name="TextBox 5"/>
          <p:cNvSpPr txBox="1"/>
          <p:nvPr/>
        </p:nvSpPr>
        <p:spPr>
          <a:xfrm>
            <a:off x="5258070" y="2080856"/>
            <a:ext cx="428322" cy="369332"/>
          </a:xfrm>
          <a:prstGeom prst="rect">
            <a:avLst/>
          </a:prstGeom>
          <a:noFill/>
        </p:spPr>
        <p:txBody>
          <a:bodyPr wrap="none" rtlCol="0">
            <a:spAutoFit/>
          </a:bodyPr>
          <a:lstStyle/>
          <a:p>
            <a:r>
              <a:rPr lang="en-GB" dirty="0"/>
              <a:t>13</a:t>
            </a:r>
          </a:p>
        </p:txBody>
      </p:sp>
      <p:sp>
        <p:nvSpPr>
          <p:cNvPr id="10" name="TextBox 9"/>
          <p:cNvSpPr txBox="1"/>
          <p:nvPr/>
        </p:nvSpPr>
        <p:spPr>
          <a:xfrm>
            <a:off x="5227094" y="3503848"/>
            <a:ext cx="428322" cy="369332"/>
          </a:xfrm>
          <a:prstGeom prst="rect">
            <a:avLst/>
          </a:prstGeom>
          <a:noFill/>
        </p:spPr>
        <p:txBody>
          <a:bodyPr wrap="none" rtlCol="0">
            <a:spAutoFit/>
          </a:bodyPr>
          <a:lstStyle/>
          <a:p>
            <a:r>
              <a:rPr lang="en-GB" dirty="0"/>
              <a:t>12</a:t>
            </a:r>
          </a:p>
        </p:txBody>
      </p:sp>
      <p:sp>
        <p:nvSpPr>
          <p:cNvPr id="11" name="TextBox 10"/>
          <p:cNvSpPr txBox="1"/>
          <p:nvPr/>
        </p:nvSpPr>
        <p:spPr>
          <a:xfrm>
            <a:off x="5227094" y="4982699"/>
            <a:ext cx="428322" cy="369332"/>
          </a:xfrm>
          <a:prstGeom prst="rect">
            <a:avLst/>
          </a:prstGeom>
          <a:noFill/>
        </p:spPr>
        <p:txBody>
          <a:bodyPr wrap="none" rtlCol="0">
            <a:spAutoFit/>
          </a:bodyPr>
          <a:lstStyle/>
          <a:p>
            <a:r>
              <a:rPr lang="en-GB" dirty="0"/>
              <a:t>11</a:t>
            </a:r>
          </a:p>
        </p:txBody>
      </p:sp>
      <p:sp>
        <p:nvSpPr>
          <p:cNvPr id="13" name="TextBox 12"/>
          <p:cNvSpPr txBox="1"/>
          <p:nvPr/>
        </p:nvSpPr>
        <p:spPr>
          <a:xfrm>
            <a:off x="5258070" y="621819"/>
            <a:ext cx="428322" cy="369332"/>
          </a:xfrm>
          <a:prstGeom prst="rect">
            <a:avLst/>
          </a:prstGeom>
          <a:noFill/>
        </p:spPr>
        <p:txBody>
          <a:bodyPr wrap="none" rtlCol="0">
            <a:spAutoFit/>
          </a:bodyPr>
          <a:lstStyle/>
          <a:p>
            <a:r>
              <a:rPr lang="en-GB" dirty="0"/>
              <a:t>14</a:t>
            </a:r>
          </a:p>
        </p:txBody>
      </p:sp>
      <p:sp>
        <p:nvSpPr>
          <p:cNvPr id="14" name="TextBox 13"/>
          <p:cNvSpPr txBox="1"/>
          <p:nvPr/>
        </p:nvSpPr>
        <p:spPr>
          <a:xfrm>
            <a:off x="5430957" y="6441915"/>
            <a:ext cx="428322" cy="369332"/>
          </a:xfrm>
          <a:prstGeom prst="rect">
            <a:avLst/>
          </a:prstGeom>
          <a:noFill/>
        </p:spPr>
        <p:txBody>
          <a:bodyPr wrap="none" rtlCol="0">
            <a:spAutoFit/>
          </a:bodyPr>
          <a:lstStyle/>
          <a:p>
            <a:r>
              <a:rPr lang="en-GB" dirty="0"/>
              <a:t>27</a:t>
            </a:r>
          </a:p>
        </p:txBody>
      </p:sp>
      <p:sp>
        <p:nvSpPr>
          <p:cNvPr id="15" name="TextBox 14"/>
          <p:cNvSpPr txBox="1"/>
          <p:nvPr/>
        </p:nvSpPr>
        <p:spPr>
          <a:xfrm>
            <a:off x="6837529" y="6441915"/>
            <a:ext cx="428322" cy="369332"/>
          </a:xfrm>
          <a:prstGeom prst="rect">
            <a:avLst/>
          </a:prstGeom>
          <a:noFill/>
        </p:spPr>
        <p:txBody>
          <a:bodyPr wrap="none" rtlCol="0">
            <a:spAutoFit/>
          </a:bodyPr>
          <a:lstStyle/>
          <a:p>
            <a:r>
              <a:rPr lang="en-GB" dirty="0"/>
              <a:t>28</a:t>
            </a:r>
          </a:p>
        </p:txBody>
      </p:sp>
      <p:sp>
        <p:nvSpPr>
          <p:cNvPr id="16" name="TextBox 15"/>
          <p:cNvSpPr txBox="1"/>
          <p:nvPr/>
        </p:nvSpPr>
        <p:spPr>
          <a:xfrm>
            <a:off x="8312011" y="6436461"/>
            <a:ext cx="428322" cy="369332"/>
          </a:xfrm>
          <a:prstGeom prst="rect">
            <a:avLst/>
          </a:prstGeom>
          <a:noFill/>
        </p:spPr>
        <p:txBody>
          <a:bodyPr wrap="none" rtlCol="0">
            <a:spAutoFit/>
          </a:bodyPr>
          <a:lstStyle/>
          <a:p>
            <a:r>
              <a:rPr lang="en-GB" dirty="0"/>
              <a:t>29</a:t>
            </a:r>
          </a:p>
        </p:txBody>
      </p:sp>
      <p:sp>
        <p:nvSpPr>
          <p:cNvPr id="17" name="TextBox 16"/>
          <p:cNvSpPr txBox="1"/>
          <p:nvPr/>
        </p:nvSpPr>
        <p:spPr>
          <a:xfrm>
            <a:off x="9772322" y="6436461"/>
            <a:ext cx="428322" cy="369332"/>
          </a:xfrm>
          <a:prstGeom prst="rect">
            <a:avLst/>
          </a:prstGeom>
          <a:noFill/>
        </p:spPr>
        <p:txBody>
          <a:bodyPr wrap="none" rtlCol="0">
            <a:spAutoFit/>
          </a:bodyPr>
          <a:lstStyle/>
          <a:p>
            <a:r>
              <a:rPr lang="en-GB" dirty="0"/>
              <a:t>30</a:t>
            </a:r>
          </a:p>
        </p:txBody>
      </p:sp>
      <p:sp>
        <p:nvSpPr>
          <p:cNvPr id="18" name="TextBox 17"/>
          <p:cNvSpPr txBox="1"/>
          <p:nvPr/>
        </p:nvSpPr>
        <p:spPr>
          <a:xfrm>
            <a:off x="11218462" y="6432831"/>
            <a:ext cx="428322" cy="369332"/>
          </a:xfrm>
          <a:prstGeom prst="rect">
            <a:avLst/>
          </a:prstGeom>
          <a:noFill/>
        </p:spPr>
        <p:txBody>
          <a:bodyPr wrap="none" rtlCol="0">
            <a:spAutoFit/>
          </a:bodyPr>
          <a:lstStyle/>
          <a:p>
            <a:r>
              <a:rPr lang="en-GB" dirty="0"/>
              <a:t>31</a:t>
            </a:r>
          </a:p>
        </p:txBody>
      </p:sp>
      <p:sp>
        <p:nvSpPr>
          <p:cNvPr id="19"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20" name="TextBox 19">
            <a:extLst>
              <a:ext uri="{FF2B5EF4-FFF2-40B4-BE49-F238E27FC236}">
                <a16:creationId xmlns:a16="http://schemas.microsoft.com/office/drawing/2014/main" id="{3F84EEEA-CB98-4B05-BC6D-5CF7B1D72EBE}"/>
              </a:ext>
            </a:extLst>
          </p:cNvPr>
          <p:cNvSpPr txBox="1"/>
          <p:nvPr/>
        </p:nvSpPr>
        <p:spPr>
          <a:xfrm>
            <a:off x="708373" y="5558601"/>
            <a:ext cx="4549697" cy="646331"/>
          </a:xfrm>
          <a:custGeom>
            <a:avLst/>
            <a:gdLst>
              <a:gd name="connsiteX0" fmla="*/ 0 w 4549697"/>
              <a:gd name="connsiteY0" fmla="*/ 0 h 646331"/>
              <a:gd name="connsiteX1" fmla="*/ 4549697 w 4549697"/>
              <a:gd name="connsiteY1" fmla="*/ 0 h 646331"/>
              <a:gd name="connsiteX2" fmla="*/ 4549697 w 4549697"/>
              <a:gd name="connsiteY2" fmla="*/ 646331 h 646331"/>
              <a:gd name="connsiteX3" fmla="*/ 0 w 4549697"/>
              <a:gd name="connsiteY3" fmla="*/ 646331 h 646331"/>
              <a:gd name="connsiteX4" fmla="*/ 0 w 4549697"/>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697" h="646331" extrusionOk="0">
                <a:moveTo>
                  <a:pt x="0" y="0"/>
                </a:moveTo>
                <a:cubicBezTo>
                  <a:pt x="1351558" y="117779"/>
                  <a:pt x="3289117" y="-110655"/>
                  <a:pt x="4549697" y="0"/>
                </a:cubicBezTo>
                <a:cubicBezTo>
                  <a:pt x="4556109" y="304849"/>
                  <a:pt x="4544089" y="454331"/>
                  <a:pt x="4549697" y="646331"/>
                </a:cubicBezTo>
                <a:cubicBezTo>
                  <a:pt x="3562751" y="729363"/>
                  <a:pt x="668154" y="714560"/>
                  <a:pt x="0" y="646331"/>
                </a:cubicBezTo>
                <a:cubicBezTo>
                  <a:pt x="52033" y="451147"/>
                  <a:pt x="38084" y="15504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There is a grid reference exercise on pages 2 &amp; 3 of your Workbook</a:t>
            </a:r>
          </a:p>
        </p:txBody>
      </p:sp>
    </p:spTree>
    <p:extLst>
      <p:ext uri="{BB962C8B-B14F-4D97-AF65-F5344CB8AC3E}">
        <p14:creationId xmlns:p14="http://schemas.microsoft.com/office/powerpoint/2010/main" val="2631438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4967785"/>
            <a:ext cx="6796585" cy="646331"/>
          </a:xfrm>
          <a:prstGeom prst="rect">
            <a:avLst/>
          </a:prstGeom>
          <a:noFill/>
        </p:spPr>
        <p:txBody>
          <a:bodyPr wrap="square" rtlCol="0">
            <a:spAutoFit/>
          </a:bodyPr>
          <a:lstStyle/>
          <a:p>
            <a:endParaRPr lang="en-GB" sz="3600" dirty="0"/>
          </a:p>
        </p:txBody>
      </p:sp>
      <p:sp>
        <p:nvSpPr>
          <p:cNvPr id="12" name="Title 1"/>
          <p:cNvSpPr>
            <a:spLocks noGrp="1"/>
          </p:cNvSpPr>
          <p:nvPr>
            <p:ph type="title"/>
          </p:nvPr>
        </p:nvSpPr>
        <p:spPr>
          <a:xfrm>
            <a:off x="806987" y="791571"/>
            <a:ext cx="5989598" cy="744635"/>
          </a:xfrm>
        </p:spPr>
        <p:txBody>
          <a:bodyPr>
            <a:noAutofit/>
          </a:bodyPr>
          <a:lstStyle/>
          <a:p>
            <a:r>
              <a:rPr lang="en-GB" sz="4800" b="1" dirty="0">
                <a:solidFill>
                  <a:schemeClr val="tx1"/>
                </a:solidFill>
              </a:rPr>
              <a:t>Grid</a:t>
            </a:r>
            <a:br>
              <a:rPr lang="en-GB" sz="4800" b="1" dirty="0">
                <a:solidFill>
                  <a:schemeClr val="tx1"/>
                </a:solidFill>
              </a:rPr>
            </a:br>
            <a:r>
              <a:rPr lang="en-GB" sz="4800" b="1" dirty="0">
                <a:solidFill>
                  <a:schemeClr val="tx1"/>
                </a:solidFill>
              </a:rPr>
              <a:t>References</a:t>
            </a:r>
          </a:p>
        </p:txBody>
      </p:sp>
      <p:sp>
        <p:nvSpPr>
          <p:cNvPr id="19"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622" y="2286832"/>
            <a:ext cx="2452267" cy="4366509"/>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1786" y="2286832"/>
            <a:ext cx="5835594" cy="4205408"/>
          </a:xfrm>
          <a:prstGeom prst="rect">
            <a:avLst/>
          </a:prstGeom>
          <a:ln>
            <a:solidFill>
              <a:schemeClr val="tx1"/>
            </a:solidFill>
          </a:ln>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9" name="Rectangle 8"/>
          <p:cNvSpPr/>
          <p:nvPr/>
        </p:nvSpPr>
        <p:spPr>
          <a:xfrm>
            <a:off x="9909954" y="6215241"/>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160132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7" y="2001854"/>
            <a:ext cx="4403930" cy="3743625"/>
          </a:xfrm>
        </p:spPr>
        <p:txBody>
          <a:bodyPr>
            <a:normAutofit fontScale="85000" lnSpcReduction="20000"/>
          </a:bodyPr>
          <a:lstStyle/>
          <a:p>
            <a:r>
              <a:rPr lang="en-GB" sz="2400" dirty="0"/>
              <a:t>Contour lines show us the 3D shape of the land, they therefore tell us about hills.</a:t>
            </a:r>
          </a:p>
          <a:p>
            <a:r>
              <a:rPr lang="en-GB" sz="2400" dirty="0"/>
              <a:t>They connect all points the same height above sea level on a map.</a:t>
            </a:r>
          </a:p>
          <a:p>
            <a:r>
              <a:rPr lang="en-GB" sz="2400" dirty="0"/>
              <a:t>Show us where a hill is steep and where is it shallow?</a:t>
            </a:r>
          </a:p>
          <a:p>
            <a:r>
              <a:rPr lang="en-GB" sz="2400" dirty="0"/>
              <a:t>There are quite a few pointers to tell us which way is uphill and which is downhill</a:t>
            </a:r>
          </a:p>
          <a:p>
            <a:r>
              <a:rPr lang="en-GB" sz="2400" dirty="0"/>
              <a:t>The contour interval on an OS explorer map could be 5m or 10m</a:t>
            </a:r>
          </a:p>
          <a:p>
            <a:endParaRPr lang="en-GB" sz="2400" dirty="0"/>
          </a:p>
        </p:txBody>
      </p:sp>
      <p:sp>
        <p:nvSpPr>
          <p:cNvPr id="10" name="Title 1"/>
          <p:cNvSpPr>
            <a:spLocks noGrp="1"/>
          </p:cNvSpPr>
          <p:nvPr>
            <p:ph type="title"/>
          </p:nvPr>
        </p:nvSpPr>
        <p:spPr>
          <a:xfrm>
            <a:off x="806987" y="791571"/>
            <a:ext cx="4788594" cy="744635"/>
          </a:xfrm>
        </p:spPr>
        <p:txBody>
          <a:bodyPr>
            <a:noAutofit/>
          </a:bodyPr>
          <a:lstStyle/>
          <a:p>
            <a:r>
              <a:rPr lang="en-GB" sz="4000" b="1" dirty="0">
                <a:solidFill>
                  <a:schemeClr val="tx1"/>
                </a:solidFill>
              </a:rPr>
              <a:t>Contour</a:t>
            </a:r>
            <a:r>
              <a:rPr lang="en-GB" sz="4800" b="1" dirty="0">
                <a:solidFill>
                  <a:schemeClr val="tx1"/>
                </a:solidFill>
              </a:rPr>
              <a:t> </a:t>
            </a:r>
            <a:r>
              <a:rPr lang="en-GB" sz="4000" b="1" dirty="0">
                <a:solidFill>
                  <a:schemeClr val="tx1"/>
                </a:solidFill>
              </a:rPr>
              <a:t>Lines</a:t>
            </a:r>
            <a:endParaRPr lang="en-GB" sz="4800" b="1" dirty="0">
              <a:solidFill>
                <a:schemeClr val="tx1"/>
              </a:solidFill>
            </a:endParaRPr>
          </a:p>
        </p:txBody>
      </p:sp>
      <p:sp>
        <p:nvSpPr>
          <p:cNvPr id="8"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3551" y="1089491"/>
            <a:ext cx="4404360" cy="520446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5581" y="791571"/>
            <a:ext cx="5800300" cy="5800300"/>
          </a:xfrm>
          <a:prstGeom prst="rect">
            <a:avLst/>
          </a:prstGeom>
          <a:ln>
            <a:solidFill>
              <a:schemeClr val="tx1"/>
            </a:solidFill>
          </a:ln>
        </p:spPr>
      </p:pic>
      <p:sp>
        <p:nvSpPr>
          <p:cNvPr id="7" name="Rectangle 6"/>
          <p:cNvSpPr/>
          <p:nvPr/>
        </p:nvSpPr>
        <p:spPr>
          <a:xfrm>
            <a:off x="9610707" y="6612792"/>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204652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data ip\Dropbox\lupine\areas of work\Dofe\resourses\Lesson Plans\01 Introduction to OS Maps\powerpoint for lesson\01 contours.jpg"/>
          <p:cNvPicPr>
            <a:picLocks noChangeAspect="1" noChangeArrowheads="1"/>
          </p:cNvPicPr>
          <p:nvPr/>
        </p:nvPicPr>
        <p:blipFill>
          <a:blip r:embed="rId3" cstate="print"/>
          <a:srcRect/>
          <a:stretch>
            <a:fillRect/>
          </a:stretch>
        </p:blipFill>
        <p:spPr bwMode="auto">
          <a:xfrm>
            <a:off x="504334" y="1583141"/>
            <a:ext cx="7337140" cy="4890307"/>
          </a:xfrm>
          <a:prstGeom prst="rect">
            <a:avLst/>
          </a:prstGeom>
          <a:noFill/>
        </p:spPr>
      </p:pic>
      <p:sp>
        <p:nvSpPr>
          <p:cNvPr id="8" name="Title 1"/>
          <p:cNvSpPr>
            <a:spLocks noGrp="1"/>
          </p:cNvSpPr>
          <p:nvPr>
            <p:ph type="title"/>
          </p:nvPr>
        </p:nvSpPr>
        <p:spPr>
          <a:xfrm>
            <a:off x="806987" y="791571"/>
            <a:ext cx="4242306" cy="744635"/>
          </a:xfrm>
        </p:spPr>
        <p:txBody>
          <a:bodyPr>
            <a:noAutofit/>
          </a:bodyPr>
          <a:lstStyle/>
          <a:p>
            <a:r>
              <a:rPr lang="en-GB" sz="4000" b="1" dirty="0">
                <a:solidFill>
                  <a:schemeClr val="tx1"/>
                </a:solidFill>
              </a:rPr>
              <a:t>Contour Lines</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7" name="TextBox 6">
            <a:extLst>
              <a:ext uri="{FF2B5EF4-FFF2-40B4-BE49-F238E27FC236}">
                <a16:creationId xmlns:a16="http://schemas.microsoft.com/office/drawing/2014/main" id="{3B5DACD1-2C41-46AC-BE10-2E4EC4B6BA22}"/>
              </a:ext>
            </a:extLst>
          </p:cNvPr>
          <p:cNvSpPr txBox="1"/>
          <p:nvPr/>
        </p:nvSpPr>
        <p:spPr>
          <a:xfrm>
            <a:off x="5959380" y="1714682"/>
            <a:ext cx="3368646" cy="646331"/>
          </a:xfrm>
          <a:custGeom>
            <a:avLst/>
            <a:gdLst>
              <a:gd name="connsiteX0" fmla="*/ 0 w 3368646"/>
              <a:gd name="connsiteY0" fmla="*/ 0 h 646331"/>
              <a:gd name="connsiteX1" fmla="*/ 3368646 w 3368646"/>
              <a:gd name="connsiteY1" fmla="*/ 0 h 646331"/>
              <a:gd name="connsiteX2" fmla="*/ 3368646 w 3368646"/>
              <a:gd name="connsiteY2" fmla="*/ 646331 h 646331"/>
              <a:gd name="connsiteX3" fmla="*/ 0 w 3368646"/>
              <a:gd name="connsiteY3" fmla="*/ 646331 h 646331"/>
              <a:gd name="connsiteX4" fmla="*/ 0 w 3368646"/>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8646" h="646331" extrusionOk="0">
                <a:moveTo>
                  <a:pt x="0" y="0"/>
                </a:moveTo>
                <a:cubicBezTo>
                  <a:pt x="836960" y="117779"/>
                  <a:pt x="1716766" y="-110655"/>
                  <a:pt x="3368646" y="0"/>
                </a:cubicBezTo>
                <a:cubicBezTo>
                  <a:pt x="3375058" y="304849"/>
                  <a:pt x="3363038" y="454331"/>
                  <a:pt x="3368646" y="646331"/>
                </a:cubicBezTo>
                <a:cubicBezTo>
                  <a:pt x="2557355" y="729363"/>
                  <a:pt x="892932" y="714560"/>
                  <a:pt x="0" y="646331"/>
                </a:cubicBezTo>
                <a:cubicBezTo>
                  <a:pt x="52033" y="451147"/>
                  <a:pt x="38084" y="15504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This contour lines exercise is on page 4 of your Workbook</a:t>
            </a:r>
          </a:p>
        </p:txBody>
      </p:sp>
    </p:spTree>
    <p:extLst>
      <p:ext uri="{BB962C8B-B14F-4D97-AF65-F5344CB8AC3E}">
        <p14:creationId xmlns:p14="http://schemas.microsoft.com/office/powerpoint/2010/main" val="3657369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7" y="791571"/>
            <a:ext cx="4242306" cy="744635"/>
          </a:xfrm>
        </p:spPr>
        <p:txBody>
          <a:bodyPr>
            <a:noAutofit/>
          </a:bodyPr>
          <a:lstStyle/>
          <a:p>
            <a:r>
              <a:rPr lang="en-GB" sz="4000" b="1" dirty="0">
                <a:solidFill>
                  <a:schemeClr val="tx1"/>
                </a:solidFill>
              </a:rPr>
              <a:t>Contour</a:t>
            </a:r>
            <a:r>
              <a:rPr lang="en-GB" sz="4800" b="1" dirty="0">
                <a:solidFill>
                  <a:schemeClr val="tx1"/>
                </a:solidFill>
              </a:rPr>
              <a:t> </a:t>
            </a:r>
            <a:r>
              <a:rPr lang="en-GB" sz="4000" b="1" dirty="0">
                <a:solidFill>
                  <a:schemeClr val="tx1"/>
                </a:solidFill>
              </a:rPr>
              <a:t>Lines</a:t>
            </a:r>
            <a:endParaRPr lang="en-GB" sz="4800" b="1" dirty="0">
              <a:solidFill>
                <a:schemeClr val="tx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606"/>
          <a:stretch/>
        </p:blipFill>
        <p:spPr>
          <a:xfrm>
            <a:off x="3329675" y="1583141"/>
            <a:ext cx="4424023" cy="4940489"/>
          </a:xfrm>
          <a:prstGeom prst="rect">
            <a:avLst/>
          </a:prstGeom>
        </p:spPr>
      </p:pic>
      <p:sp>
        <p:nvSpPr>
          <p:cNvPr id="7" name="TextBox 6">
            <a:extLst>
              <a:ext uri="{FF2B5EF4-FFF2-40B4-BE49-F238E27FC236}">
                <a16:creationId xmlns:a16="http://schemas.microsoft.com/office/drawing/2014/main" id="{ABC6E957-C41B-411E-A54D-57496E5F3ACA}"/>
              </a:ext>
            </a:extLst>
          </p:cNvPr>
          <p:cNvSpPr txBox="1"/>
          <p:nvPr/>
        </p:nvSpPr>
        <p:spPr>
          <a:xfrm>
            <a:off x="630011" y="3130055"/>
            <a:ext cx="2298129" cy="923330"/>
          </a:xfrm>
          <a:custGeom>
            <a:avLst/>
            <a:gdLst>
              <a:gd name="connsiteX0" fmla="*/ 0 w 2298129"/>
              <a:gd name="connsiteY0" fmla="*/ 0 h 923330"/>
              <a:gd name="connsiteX1" fmla="*/ 2298129 w 2298129"/>
              <a:gd name="connsiteY1" fmla="*/ 0 h 923330"/>
              <a:gd name="connsiteX2" fmla="*/ 2298129 w 2298129"/>
              <a:gd name="connsiteY2" fmla="*/ 923330 h 923330"/>
              <a:gd name="connsiteX3" fmla="*/ 0 w 2298129"/>
              <a:gd name="connsiteY3" fmla="*/ 923330 h 923330"/>
              <a:gd name="connsiteX4" fmla="*/ 0 w 2298129"/>
              <a:gd name="connsiteY4" fmla="*/ 0 h 92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129" h="923330" extrusionOk="0">
                <a:moveTo>
                  <a:pt x="0" y="0"/>
                </a:moveTo>
                <a:cubicBezTo>
                  <a:pt x="606089" y="117779"/>
                  <a:pt x="1522231" y="-110655"/>
                  <a:pt x="2298129" y="0"/>
                </a:cubicBezTo>
                <a:cubicBezTo>
                  <a:pt x="2229751" y="407974"/>
                  <a:pt x="2267591" y="743378"/>
                  <a:pt x="2298129" y="923330"/>
                </a:cubicBezTo>
                <a:cubicBezTo>
                  <a:pt x="1527335" y="1006362"/>
                  <a:pt x="646678" y="991559"/>
                  <a:pt x="0" y="923330"/>
                </a:cubicBezTo>
                <a:cubicBezTo>
                  <a:pt x="-22756" y="623446"/>
                  <a:pt x="79634" y="36397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This contour lines exercise is on page 5 of your Workbook</a:t>
            </a:r>
          </a:p>
        </p:txBody>
      </p:sp>
      <p:sp>
        <p:nvSpPr>
          <p:cNvPr id="9" name="TextBox 8">
            <a:extLst>
              <a:ext uri="{FF2B5EF4-FFF2-40B4-BE49-F238E27FC236}">
                <a16:creationId xmlns:a16="http://schemas.microsoft.com/office/drawing/2014/main" id="{9C52F2B4-0D78-457F-B413-0C14F0CA9B57}"/>
              </a:ext>
            </a:extLst>
          </p:cNvPr>
          <p:cNvSpPr txBox="1"/>
          <p:nvPr/>
        </p:nvSpPr>
        <p:spPr>
          <a:xfrm>
            <a:off x="548235" y="4464484"/>
            <a:ext cx="2298129" cy="1477328"/>
          </a:xfrm>
          <a:custGeom>
            <a:avLst/>
            <a:gdLst>
              <a:gd name="connsiteX0" fmla="*/ 0 w 2298129"/>
              <a:gd name="connsiteY0" fmla="*/ 0 h 1477328"/>
              <a:gd name="connsiteX1" fmla="*/ 2298129 w 2298129"/>
              <a:gd name="connsiteY1" fmla="*/ 0 h 1477328"/>
              <a:gd name="connsiteX2" fmla="*/ 2298129 w 2298129"/>
              <a:gd name="connsiteY2" fmla="*/ 1477328 h 1477328"/>
              <a:gd name="connsiteX3" fmla="*/ 0 w 2298129"/>
              <a:gd name="connsiteY3" fmla="*/ 1477328 h 1477328"/>
              <a:gd name="connsiteX4" fmla="*/ 0 w 2298129"/>
              <a:gd name="connsiteY4" fmla="*/ 0 h 147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8129" h="1477328" extrusionOk="0">
                <a:moveTo>
                  <a:pt x="0" y="0"/>
                </a:moveTo>
                <a:cubicBezTo>
                  <a:pt x="606089" y="117779"/>
                  <a:pt x="1522231" y="-110655"/>
                  <a:pt x="2298129" y="0"/>
                </a:cubicBezTo>
                <a:cubicBezTo>
                  <a:pt x="2246371" y="538604"/>
                  <a:pt x="2184491" y="1244439"/>
                  <a:pt x="2298129" y="1477328"/>
                </a:cubicBezTo>
                <a:cubicBezTo>
                  <a:pt x="1527335" y="1560360"/>
                  <a:pt x="646678" y="1545557"/>
                  <a:pt x="0" y="1477328"/>
                </a:cubicBezTo>
                <a:cubicBezTo>
                  <a:pt x="-72616" y="1119302"/>
                  <a:pt x="-36705" y="490231"/>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There are further advanced contour lines exercises on page 6 of your Workbook</a:t>
            </a:r>
          </a:p>
        </p:txBody>
      </p:sp>
    </p:spTree>
    <p:extLst>
      <p:ext uri="{BB962C8B-B14F-4D97-AF65-F5344CB8AC3E}">
        <p14:creationId xmlns:p14="http://schemas.microsoft.com/office/powerpoint/2010/main" val="3286552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7" y="791571"/>
            <a:ext cx="8292408" cy="744635"/>
          </a:xfrm>
        </p:spPr>
        <p:txBody>
          <a:bodyPr>
            <a:noAutofit/>
          </a:bodyPr>
          <a:lstStyle/>
          <a:p>
            <a:r>
              <a:rPr lang="en-GB" sz="4000" b="1" dirty="0">
                <a:solidFill>
                  <a:schemeClr val="tx1"/>
                </a:solidFill>
              </a:rPr>
              <a:t>Contour</a:t>
            </a:r>
            <a:r>
              <a:rPr lang="en-GB" sz="4800" b="1" dirty="0">
                <a:solidFill>
                  <a:schemeClr val="tx1"/>
                </a:solidFill>
              </a:rPr>
              <a:t> </a:t>
            </a:r>
            <a:r>
              <a:rPr lang="en-GB" sz="4000" b="1" dirty="0">
                <a:solidFill>
                  <a:schemeClr val="tx1"/>
                </a:solidFill>
              </a:rPr>
              <a:t>Lines and route planning</a:t>
            </a:r>
            <a:endParaRPr lang="en-GB" sz="4800" b="1" dirty="0">
              <a:solidFill>
                <a:schemeClr val="tx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7" name="TextBox 6">
            <a:extLst>
              <a:ext uri="{FF2B5EF4-FFF2-40B4-BE49-F238E27FC236}">
                <a16:creationId xmlns:a16="http://schemas.microsoft.com/office/drawing/2014/main" id="{ABC6E957-C41B-411E-A54D-57496E5F3ACA}"/>
              </a:ext>
            </a:extLst>
          </p:cNvPr>
          <p:cNvSpPr txBox="1"/>
          <p:nvPr/>
        </p:nvSpPr>
        <p:spPr>
          <a:xfrm>
            <a:off x="5258639" y="5115875"/>
            <a:ext cx="3512634" cy="923330"/>
          </a:xfrm>
          <a:custGeom>
            <a:avLst/>
            <a:gdLst>
              <a:gd name="connsiteX0" fmla="*/ 0 w 3512634"/>
              <a:gd name="connsiteY0" fmla="*/ 0 h 923330"/>
              <a:gd name="connsiteX1" fmla="*/ 3512634 w 3512634"/>
              <a:gd name="connsiteY1" fmla="*/ 0 h 923330"/>
              <a:gd name="connsiteX2" fmla="*/ 3512634 w 3512634"/>
              <a:gd name="connsiteY2" fmla="*/ 923330 h 923330"/>
              <a:gd name="connsiteX3" fmla="*/ 0 w 3512634"/>
              <a:gd name="connsiteY3" fmla="*/ 923330 h 923330"/>
              <a:gd name="connsiteX4" fmla="*/ 0 w 3512634"/>
              <a:gd name="connsiteY4" fmla="*/ 0 h 92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2634" h="923330" extrusionOk="0">
                <a:moveTo>
                  <a:pt x="0" y="0"/>
                </a:moveTo>
                <a:cubicBezTo>
                  <a:pt x="1194248" y="117779"/>
                  <a:pt x="2194575" y="-110655"/>
                  <a:pt x="3512634" y="0"/>
                </a:cubicBezTo>
                <a:cubicBezTo>
                  <a:pt x="3444256" y="407974"/>
                  <a:pt x="3482096" y="743378"/>
                  <a:pt x="3512634" y="923330"/>
                </a:cubicBezTo>
                <a:cubicBezTo>
                  <a:pt x="2830270" y="1006362"/>
                  <a:pt x="644807" y="991559"/>
                  <a:pt x="0" y="923330"/>
                </a:cubicBezTo>
                <a:cubicBezTo>
                  <a:pt x="-22756" y="623446"/>
                  <a:pt x="79634" y="36397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There is a contour lines exercise  regarding time taken on page 7 of your Workbook</a:t>
            </a:r>
          </a:p>
        </p:txBody>
      </p:sp>
      <p:sp>
        <p:nvSpPr>
          <p:cNvPr id="11" name="Content Placeholder 2">
            <a:extLst>
              <a:ext uri="{FF2B5EF4-FFF2-40B4-BE49-F238E27FC236}">
                <a16:creationId xmlns:a16="http://schemas.microsoft.com/office/drawing/2014/main" id="{F71C13CC-7F8C-4F29-83A7-CE39A5D8FA7D}"/>
              </a:ext>
            </a:extLst>
          </p:cNvPr>
          <p:cNvSpPr>
            <a:spLocks noGrp="1"/>
          </p:cNvSpPr>
          <p:nvPr>
            <p:ph idx="1"/>
          </p:nvPr>
        </p:nvSpPr>
        <p:spPr>
          <a:xfrm>
            <a:off x="854756" y="2001854"/>
            <a:ext cx="8106363" cy="3743625"/>
          </a:xfrm>
        </p:spPr>
        <p:txBody>
          <a:bodyPr>
            <a:normAutofit/>
          </a:bodyPr>
          <a:lstStyle/>
          <a:p>
            <a:r>
              <a:rPr lang="en-GB" sz="2400" dirty="0"/>
              <a:t>Walking up hill takes longer than walking on the flat</a:t>
            </a:r>
          </a:p>
          <a:p>
            <a:r>
              <a:rPr lang="en-GB" sz="2400" dirty="0"/>
              <a:t>We usually add 1 minute for every 10 meters of assent</a:t>
            </a:r>
          </a:p>
          <a:p>
            <a:r>
              <a:rPr lang="en-GB" sz="2400" dirty="0"/>
              <a:t>We usually ignore downhill</a:t>
            </a:r>
          </a:p>
          <a:p>
            <a:r>
              <a:rPr lang="en-GB" sz="2400" dirty="0" err="1"/>
              <a:t>eDofE</a:t>
            </a:r>
            <a:r>
              <a:rPr lang="en-GB" sz="2400" dirty="0"/>
              <a:t> works all this out for you</a:t>
            </a:r>
          </a:p>
          <a:p>
            <a:pPr marL="0" indent="0">
              <a:buNone/>
            </a:pPr>
            <a:endParaRPr lang="en-GB" sz="2400" dirty="0"/>
          </a:p>
          <a:p>
            <a:endParaRPr lang="en-GB" sz="2400" dirty="0"/>
          </a:p>
        </p:txBody>
      </p:sp>
    </p:spTree>
    <p:extLst>
      <p:ext uri="{BB962C8B-B14F-4D97-AF65-F5344CB8AC3E}">
        <p14:creationId xmlns:p14="http://schemas.microsoft.com/office/powerpoint/2010/main" val="298113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GB" dirty="0"/>
          </a:p>
        </p:txBody>
      </p:sp>
      <p:sp>
        <p:nvSpPr>
          <p:cNvPr id="4" name="Title 1"/>
          <p:cNvSpPr txBox="1">
            <a:spLocks/>
          </p:cNvSpPr>
          <p:nvPr/>
        </p:nvSpPr>
        <p:spPr>
          <a:xfrm flipH="1">
            <a:off x="-382138" y="1"/>
            <a:ext cx="6701050"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Introduction to OS Maps</a:t>
            </a:r>
          </a:p>
        </p:txBody>
      </p:sp>
      <p:sp>
        <p:nvSpPr>
          <p:cNvPr id="5" name="Title 4"/>
          <p:cNvSpPr>
            <a:spLocks noGrp="1"/>
          </p:cNvSpPr>
          <p:nvPr>
            <p:ph type="ctrTitle"/>
          </p:nvPr>
        </p:nvSpPr>
        <p:spPr/>
        <p:txBody>
          <a:bodyPr/>
          <a:lstStyle/>
          <a:p>
            <a:endParaRPr lang="en-GB"/>
          </a:p>
        </p:txBody>
      </p:sp>
      <p:sp>
        <p:nvSpPr>
          <p:cNvPr id="2" name="Rectangle 1"/>
          <p:cNvSpPr/>
          <p:nvPr/>
        </p:nvSpPr>
        <p:spPr>
          <a:xfrm>
            <a:off x="0" y="6581001"/>
            <a:ext cx="1829347" cy="276999"/>
          </a:xfrm>
          <a:prstGeom prst="rect">
            <a:avLst/>
          </a:prstGeom>
          <a:solidFill>
            <a:schemeClr val="bg1"/>
          </a:solid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pic>
        <p:nvPicPr>
          <p:cNvPr id="8" name="Picture 7" descr="Map&#10;&#10;Description automatically generated">
            <a:extLst>
              <a:ext uri="{FF2B5EF4-FFF2-40B4-BE49-F238E27FC236}">
                <a16:creationId xmlns:a16="http://schemas.microsoft.com/office/drawing/2014/main" id="{54BF074E-2CB9-4A1D-B94A-8E3B32763037}"/>
              </a:ext>
            </a:extLst>
          </p:cNvPr>
          <p:cNvPicPr>
            <a:picLocks noChangeAspect="1"/>
          </p:cNvPicPr>
          <p:nvPr/>
        </p:nvPicPr>
        <p:blipFill>
          <a:blip r:embed="rId3"/>
          <a:stretch>
            <a:fillRect/>
          </a:stretch>
        </p:blipFill>
        <p:spPr>
          <a:xfrm>
            <a:off x="0" y="0"/>
            <a:ext cx="12192000" cy="7299157"/>
          </a:xfrm>
          <a:prstGeom prst="rect">
            <a:avLst/>
          </a:prstGeom>
        </p:spPr>
      </p:pic>
    </p:spTree>
    <p:extLst>
      <p:ext uri="{BB962C8B-B14F-4D97-AF65-F5344CB8AC3E}">
        <p14:creationId xmlns:p14="http://schemas.microsoft.com/office/powerpoint/2010/main" val="16354580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GB" dirty="0"/>
          </a:p>
        </p:txBody>
      </p:sp>
      <p:sp>
        <p:nvSpPr>
          <p:cNvPr id="4" name="Title 1"/>
          <p:cNvSpPr txBox="1">
            <a:spLocks/>
          </p:cNvSpPr>
          <p:nvPr/>
        </p:nvSpPr>
        <p:spPr>
          <a:xfrm flipH="1">
            <a:off x="-382138" y="1"/>
            <a:ext cx="6701050"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Introduction to OS Maps</a:t>
            </a:r>
          </a:p>
        </p:txBody>
      </p:sp>
      <p:sp>
        <p:nvSpPr>
          <p:cNvPr id="5" name="Title 4"/>
          <p:cNvSpPr>
            <a:spLocks noGrp="1"/>
          </p:cNvSpPr>
          <p:nvPr>
            <p:ph type="ctrTitle"/>
          </p:nvPr>
        </p:nvSpPr>
        <p:spPr/>
        <p:txBody>
          <a:bodyPr/>
          <a:lstStyle/>
          <a:p>
            <a:endParaRPr lang="en-GB"/>
          </a:p>
        </p:txBody>
      </p:sp>
      <p:pic>
        <p:nvPicPr>
          <p:cNvPr id="7" name="Picture 6" descr="Map&#10;&#10;Description automatically generated">
            <a:extLst>
              <a:ext uri="{FF2B5EF4-FFF2-40B4-BE49-F238E27FC236}">
                <a16:creationId xmlns:a16="http://schemas.microsoft.com/office/drawing/2014/main" id="{434A8D80-3F93-4056-AD25-E5925BE38155}"/>
              </a:ext>
            </a:extLst>
          </p:cNvPr>
          <p:cNvPicPr>
            <a:picLocks noChangeAspect="1"/>
          </p:cNvPicPr>
          <p:nvPr/>
        </p:nvPicPr>
        <p:blipFill>
          <a:blip r:embed="rId3"/>
          <a:stretch>
            <a:fillRect/>
          </a:stretch>
        </p:blipFill>
        <p:spPr>
          <a:xfrm>
            <a:off x="0" y="0"/>
            <a:ext cx="12192000" cy="7299157"/>
          </a:xfrm>
          <a:prstGeom prst="rect">
            <a:avLst/>
          </a:prstGeom>
        </p:spPr>
      </p:pic>
    </p:spTree>
    <p:extLst>
      <p:ext uri="{BB962C8B-B14F-4D97-AF65-F5344CB8AC3E}">
        <p14:creationId xmlns:p14="http://schemas.microsoft.com/office/powerpoint/2010/main" val="617541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5" name="Rectangle 4"/>
          <p:cNvSpPr/>
          <p:nvPr/>
        </p:nvSpPr>
        <p:spPr>
          <a:xfrm>
            <a:off x="0" y="6581001"/>
            <a:ext cx="1829347" cy="276999"/>
          </a:xfrm>
          <a:prstGeom prst="rect">
            <a:avLst/>
          </a:prstGeom>
          <a:solidFill>
            <a:schemeClr val="bg1"/>
          </a:solid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pic>
        <p:nvPicPr>
          <p:cNvPr id="8" name="Content Placeholder 7" descr="Map&#10;&#10;Description automatically generated">
            <a:extLst>
              <a:ext uri="{FF2B5EF4-FFF2-40B4-BE49-F238E27FC236}">
                <a16:creationId xmlns:a16="http://schemas.microsoft.com/office/drawing/2014/main" id="{1AD268C1-2564-4DE5-BA6F-B9471BA09509}"/>
              </a:ext>
            </a:extLst>
          </p:cNvPr>
          <p:cNvPicPr>
            <a:picLocks noGrp="1" noChangeAspect="1"/>
          </p:cNvPicPr>
          <p:nvPr>
            <p:ph idx="1"/>
          </p:nvPr>
        </p:nvPicPr>
        <p:blipFill>
          <a:blip r:embed="rId3"/>
          <a:stretch>
            <a:fillRect/>
          </a:stretch>
        </p:blipFill>
        <p:spPr>
          <a:xfrm>
            <a:off x="0" y="0"/>
            <a:ext cx="12196975" cy="7302137"/>
          </a:xfrm>
        </p:spPr>
      </p:pic>
    </p:spTree>
    <p:extLst>
      <p:ext uri="{BB962C8B-B14F-4D97-AF65-F5344CB8AC3E}">
        <p14:creationId xmlns:p14="http://schemas.microsoft.com/office/powerpoint/2010/main" val="1792235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9" name="Title 1"/>
          <p:cNvSpPr txBox="1">
            <a:spLocks/>
          </p:cNvSpPr>
          <p:nvPr/>
        </p:nvSpPr>
        <p:spPr>
          <a:xfrm>
            <a:off x="854757" y="1536206"/>
            <a:ext cx="9024739" cy="140571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GB" sz="4000" b="1" dirty="0">
                <a:solidFill>
                  <a:schemeClr val="tx1"/>
                </a:solidFill>
              </a:rPr>
              <a:t>A map is a </a:t>
            </a:r>
            <a:r>
              <a:rPr lang="en-GB" sz="4000" b="1" u="sng" dirty="0">
                <a:solidFill>
                  <a:schemeClr val="tx1"/>
                </a:solidFill>
              </a:rPr>
              <a:t>scaled</a:t>
            </a:r>
            <a:r>
              <a:rPr lang="en-GB" sz="4000" b="1" dirty="0">
                <a:solidFill>
                  <a:schemeClr val="tx1"/>
                </a:solidFill>
              </a:rPr>
              <a:t> diagram of the </a:t>
            </a:r>
            <a:r>
              <a:rPr lang="en-GB" sz="4000" b="1" u="sng" dirty="0">
                <a:solidFill>
                  <a:schemeClr val="tx1"/>
                </a:solidFill>
              </a:rPr>
              <a:t>features</a:t>
            </a:r>
            <a:r>
              <a:rPr lang="en-GB" sz="4000" b="1" dirty="0">
                <a:solidFill>
                  <a:schemeClr val="tx1"/>
                </a:solidFill>
              </a:rPr>
              <a:t> found in an area of land</a:t>
            </a:r>
          </a:p>
        </p:txBody>
      </p:sp>
      <p:sp>
        <p:nvSpPr>
          <p:cNvPr id="11" name="Title 1"/>
          <p:cNvSpPr txBox="1">
            <a:spLocks/>
          </p:cNvSpPr>
          <p:nvPr/>
        </p:nvSpPr>
        <p:spPr>
          <a:xfrm>
            <a:off x="806986" y="791571"/>
            <a:ext cx="4540265"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800" b="1" dirty="0">
                <a:solidFill>
                  <a:schemeClr val="tx1"/>
                </a:solidFill>
              </a:rPr>
              <a:t>What is a map?</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757" y="3084582"/>
            <a:ext cx="7743982" cy="3530345"/>
          </a:xfrm>
          <a:prstGeom prst="rect">
            <a:avLst/>
          </a:prstGeom>
          <a:ln>
            <a:solidFill>
              <a:schemeClr val="tx1"/>
            </a:solidFill>
          </a:ln>
        </p:spPr>
      </p:pic>
      <p:sp>
        <p:nvSpPr>
          <p:cNvPr id="8" name="Rectangle 7"/>
          <p:cNvSpPr/>
          <p:nvPr/>
        </p:nvSpPr>
        <p:spPr>
          <a:xfrm>
            <a:off x="8598739" y="6614927"/>
            <a:ext cx="1829347" cy="276999"/>
          </a:xfrm>
          <a:prstGeom prst="rect">
            <a:avLst/>
          </a:prstGeom>
          <a:noFill/>
        </p:spPr>
        <p:txBody>
          <a:bodyPr wrap="none">
            <a:spAutoFit/>
          </a:bodyPr>
          <a:lstStyle/>
          <a:p>
            <a:pPr algn="r"/>
            <a:r>
              <a:rPr lang="en-GB" baseline="30000" dirty="0">
                <a:solidFill>
                  <a:srgbClr val="000000"/>
                </a:solidFill>
                <a:latin typeface="Trebuchet MS" panose="020B0603020202020204" pitchFamily="34" charset="0"/>
              </a:rPr>
              <a:t>© Crown copyright 2020</a:t>
            </a:r>
          </a:p>
        </p:txBody>
      </p:sp>
    </p:spTree>
    <p:extLst>
      <p:ext uri="{BB962C8B-B14F-4D97-AF65-F5344CB8AC3E}">
        <p14:creationId xmlns:p14="http://schemas.microsoft.com/office/powerpoint/2010/main" val="123614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7" y="791571"/>
            <a:ext cx="4242306" cy="744635"/>
          </a:xfrm>
        </p:spPr>
        <p:txBody>
          <a:bodyPr>
            <a:noAutofit/>
          </a:bodyPr>
          <a:lstStyle/>
          <a:p>
            <a:r>
              <a:rPr lang="en-GB" sz="4800" b="1" dirty="0">
                <a:solidFill>
                  <a:schemeClr val="tx1"/>
                </a:solidFill>
              </a:rPr>
              <a:t>Map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sp>
        <p:nvSpPr>
          <p:cNvPr id="7" name="TextBox 6"/>
          <p:cNvSpPr txBox="1"/>
          <p:nvPr/>
        </p:nvSpPr>
        <p:spPr>
          <a:xfrm>
            <a:off x="854757" y="1812521"/>
            <a:ext cx="9561452" cy="523220"/>
          </a:xfrm>
          <a:prstGeom prst="rect">
            <a:avLst/>
          </a:prstGeom>
          <a:noFill/>
        </p:spPr>
        <p:txBody>
          <a:bodyPr wrap="square" rtlCol="0">
            <a:spAutoFit/>
          </a:bodyPr>
          <a:lstStyle/>
          <a:p>
            <a:r>
              <a:rPr lang="en-GB" sz="2800" dirty="0"/>
              <a:t>Map features can be split into 3 broad categories</a:t>
            </a:r>
          </a:p>
        </p:txBody>
      </p:sp>
      <p:sp>
        <p:nvSpPr>
          <p:cNvPr id="9" name="Content Placeholder 2"/>
          <p:cNvSpPr>
            <a:spLocks noGrp="1"/>
          </p:cNvSpPr>
          <p:nvPr>
            <p:ph idx="1"/>
          </p:nvPr>
        </p:nvSpPr>
        <p:spPr>
          <a:xfrm>
            <a:off x="645363" y="3007057"/>
            <a:ext cx="5198846" cy="3143704"/>
          </a:xfrm>
        </p:spPr>
        <p:txBody>
          <a:bodyPr>
            <a:normAutofit/>
          </a:bodyPr>
          <a:lstStyle/>
          <a:p>
            <a:r>
              <a:rPr lang="en-GB" sz="4400" dirty="0"/>
              <a:t>Linear Features</a:t>
            </a:r>
          </a:p>
          <a:p>
            <a:r>
              <a:rPr lang="en-GB" sz="4400" dirty="0"/>
              <a:t>Area Features</a:t>
            </a:r>
          </a:p>
          <a:p>
            <a:r>
              <a:rPr lang="en-GB" sz="4400" dirty="0"/>
              <a:t>Spot Features</a:t>
            </a:r>
          </a:p>
          <a:p>
            <a:endParaRPr lang="en-GB" sz="4400" dirty="0"/>
          </a:p>
        </p:txBody>
      </p:sp>
    </p:spTree>
    <p:extLst>
      <p:ext uri="{BB962C8B-B14F-4D97-AF65-F5344CB8AC3E}">
        <p14:creationId xmlns:p14="http://schemas.microsoft.com/office/powerpoint/2010/main" val="2242177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Linear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54758" y="1583141"/>
            <a:ext cx="8292078" cy="4820975"/>
          </a:xfrm>
          <a:prstGeom prst="rect">
            <a:avLst/>
          </a:prstGeom>
          <a:noFill/>
          <a:ln>
            <a:no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36499" y="5742778"/>
            <a:ext cx="1228199" cy="661338"/>
          </a:xfrm>
          <a:prstGeom prst="rect">
            <a:avLst/>
          </a:prstGeom>
        </p:spPr>
      </p:pic>
    </p:spTree>
    <p:extLst>
      <p:ext uri="{BB962C8B-B14F-4D97-AF65-F5344CB8AC3E}">
        <p14:creationId xmlns:p14="http://schemas.microsoft.com/office/powerpoint/2010/main" val="88648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6986" y="791571"/>
            <a:ext cx="8978698" cy="744635"/>
          </a:xfrm>
        </p:spPr>
        <p:txBody>
          <a:bodyPr>
            <a:noAutofit/>
          </a:bodyPr>
          <a:lstStyle/>
          <a:p>
            <a:r>
              <a:rPr lang="en-GB" sz="4800" b="1" dirty="0">
                <a:solidFill>
                  <a:schemeClr val="tx1"/>
                </a:solidFill>
              </a:rPr>
              <a:t>Map Features – Linear features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Introduction to OS Maps</a:t>
            </a:r>
          </a:p>
        </p:txBody>
      </p:sp>
      <p:pic>
        <p:nvPicPr>
          <p:cNvPr id="9" name="Content Placeholder 8" descr="Map&#10;&#10;Description automatically generated">
            <a:extLst>
              <a:ext uri="{FF2B5EF4-FFF2-40B4-BE49-F238E27FC236}">
                <a16:creationId xmlns:a16="http://schemas.microsoft.com/office/drawing/2014/main" id="{DC1EC43B-08D9-4C9F-BCC1-8C4FD70F7804}"/>
              </a:ext>
            </a:extLst>
          </p:cNvPr>
          <p:cNvPicPr>
            <a:picLocks noGrp="1" noChangeAspect="1"/>
          </p:cNvPicPr>
          <p:nvPr>
            <p:ph idx="1"/>
          </p:nvPr>
        </p:nvPicPr>
        <p:blipFill>
          <a:blip r:embed="rId4"/>
          <a:stretch>
            <a:fillRect/>
          </a:stretch>
        </p:blipFill>
        <p:spPr>
          <a:xfrm>
            <a:off x="1065201" y="1513086"/>
            <a:ext cx="6311021" cy="5102867"/>
          </a:xfrm>
        </p:spPr>
      </p:pic>
    </p:spTree>
    <p:extLst>
      <p:ext uri="{BB962C8B-B14F-4D97-AF65-F5344CB8AC3E}">
        <p14:creationId xmlns:p14="http://schemas.microsoft.com/office/powerpoint/2010/main" val="263179075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3" ma:contentTypeDescription="Create a new document." ma:contentTypeScope="" ma:versionID="00f352a063be374e6bc079d76ad7b410">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0d1728f3fb8f9f07084c8d726c92a670"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E6F10D-777E-436F-8FA6-CE7EEEE45C0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763676ff-cff1-4af4-9ef1-33802cb5f8f5"/>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AA89AFD9-0EEF-49CC-8FA9-B0ACDF61FBAD}">
  <ds:schemaRefs>
    <ds:schemaRef ds:uri="http://schemas.microsoft.com/sharepoint/v3/contenttype/forms"/>
  </ds:schemaRefs>
</ds:datastoreItem>
</file>

<file path=customXml/itemProps3.xml><?xml version="1.0" encoding="utf-8"?>
<ds:datastoreItem xmlns:ds="http://schemas.openxmlformats.org/officeDocument/2006/customXml" ds:itemID="{3531DD05-F0E3-4AE2-A372-63F58AA9CF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844</TotalTime>
  <Words>2134</Words>
  <Application>Microsoft Office PowerPoint</Application>
  <PresentationFormat>Widescreen</PresentationFormat>
  <Paragraphs>254</Paragraphs>
  <Slides>26</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Trebuchet MS</vt:lpstr>
      <vt:lpstr>Wingdings 3</vt:lpstr>
      <vt:lpstr>Facet</vt:lpstr>
      <vt:lpstr>Introduction to OS Maps</vt:lpstr>
      <vt:lpstr>What is a Map?</vt:lpstr>
      <vt:lpstr>PowerPoint Presentation</vt:lpstr>
      <vt:lpstr>PowerPoint Presentation</vt:lpstr>
      <vt:lpstr>PowerPoint Presentation</vt:lpstr>
      <vt:lpstr>PowerPoint Presentation</vt:lpstr>
      <vt:lpstr>Map Features</vt:lpstr>
      <vt:lpstr>Map Features – Linear features</vt:lpstr>
      <vt:lpstr>Map Features – Linear features</vt:lpstr>
      <vt:lpstr>Map Features – Area features</vt:lpstr>
      <vt:lpstr>Map Features – Area features</vt:lpstr>
      <vt:lpstr>Map Features – Spot features</vt:lpstr>
      <vt:lpstr>Map Features – Spot features </vt:lpstr>
      <vt:lpstr>PowerPoint Presentation</vt:lpstr>
      <vt:lpstr>Scale</vt:lpstr>
      <vt:lpstr>Scale</vt:lpstr>
      <vt:lpstr>Go to page 2 of your Workbook and answer the questions on map scales</vt:lpstr>
      <vt:lpstr>Measuring Distance</vt:lpstr>
      <vt:lpstr>Map Familiarisation</vt:lpstr>
      <vt:lpstr>Grid References</vt:lpstr>
      <vt:lpstr>Grid References</vt:lpstr>
      <vt:lpstr>Contour Lines</vt:lpstr>
      <vt:lpstr>Contour Lines</vt:lpstr>
      <vt:lpstr>Contour Lines</vt:lpstr>
      <vt:lpstr>Contour Lines and route planning</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83</cp:revision>
  <cp:lastPrinted>2021-01-05T12:23:44Z</cp:lastPrinted>
  <dcterms:created xsi:type="dcterms:W3CDTF">2020-11-30T21:54:27Z</dcterms:created>
  <dcterms:modified xsi:type="dcterms:W3CDTF">2022-03-05T18:34:11Z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