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10"/>
  </p:notesMasterIdLst>
  <p:sldIdLst>
    <p:sldId id="256" r:id="rId5"/>
    <p:sldId id="268" r:id="rId6"/>
    <p:sldId id="257" r:id="rId7"/>
    <p:sldId id="269" r:id="rId8"/>
    <p:sldId id="265" r:id="rId9"/>
  </p:sldIdLst>
  <p:sldSz cx="12192000" cy="6858000"/>
  <p:notesSz cx="6797675"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C27BF0-08F9-466A-80DF-66EFDDB67EC6}" v="1" dt="2021-01-13T21:05:14.6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26" autoAdjust="0"/>
    <p:restoredTop sz="79710" autoAdjust="0"/>
  </p:normalViewPr>
  <p:slideViewPr>
    <p:cSldViewPr snapToGrid="0">
      <p:cViewPr varScale="1">
        <p:scale>
          <a:sx n="61" d="100"/>
          <a:sy n="61" d="100"/>
        </p:scale>
        <p:origin x="78" y="72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viewProps" Target="viewProps.xml"/><Relationship Id="rId2" Type="http://schemas.openxmlformats.org/officeDocument/2006/relationships/customXml" Target="../customXml/item2.xml"/><Relationship Id="rId1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presProps" Target="presProps.xml"/><Relationship Id="rId5" Type="http://schemas.openxmlformats.org/officeDocument/2006/relationships/slide" Target="slides/slide1.xml"/><Relationship Id="rId15" Type="http://schemas.microsoft.com/office/2016/11/relationships/changesInfo" Target="changesInfos/changesInfo1.xml"/><Relationship Id="rId1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w Godfrey" userId="c7ce5341-754d-44f1-b9a5-de7ec4e32c07" providerId="ADAL" clId="{72C27BF0-08F9-466A-80DF-66EFDDB67EC6}"/>
    <pc:docChg chg="modSld">
      <pc:chgData name="Andrew Godfrey" userId="c7ce5341-754d-44f1-b9a5-de7ec4e32c07" providerId="ADAL" clId="{72C27BF0-08F9-466A-80DF-66EFDDB67EC6}" dt="2021-01-13T21:06:23.345" v="110" actId="20577"/>
      <pc:docMkLst>
        <pc:docMk/>
      </pc:docMkLst>
      <pc:sldChg chg="addSp modSp mod">
        <pc:chgData name="Andrew Godfrey" userId="c7ce5341-754d-44f1-b9a5-de7ec4e32c07" providerId="ADAL" clId="{72C27BF0-08F9-466A-80DF-66EFDDB67EC6}" dt="2021-01-13T21:05:33.578" v="8" actId="1076"/>
        <pc:sldMkLst>
          <pc:docMk/>
          <pc:sldMk cId="807951153" sldId="256"/>
        </pc:sldMkLst>
        <pc:spChg chg="mod">
          <ac:chgData name="Andrew Godfrey" userId="c7ce5341-754d-44f1-b9a5-de7ec4e32c07" providerId="ADAL" clId="{72C27BF0-08F9-466A-80DF-66EFDDB67EC6}" dt="2021-01-13T21:05:26.067" v="5" actId="1076"/>
          <ac:spMkLst>
            <pc:docMk/>
            <pc:sldMk cId="807951153" sldId="256"/>
            <ac:spMk id="2" creationId="{00000000-0000-0000-0000-000000000000}"/>
          </ac:spMkLst>
        </pc:spChg>
        <pc:picChg chg="add mod">
          <ac:chgData name="Andrew Godfrey" userId="c7ce5341-754d-44f1-b9a5-de7ec4e32c07" providerId="ADAL" clId="{72C27BF0-08F9-466A-80DF-66EFDDB67EC6}" dt="2021-01-13T21:05:33.578" v="8" actId="1076"/>
          <ac:picMkLst>
            <pc:docMk/>
            <pc:sldMk cId="807951153" sldId="256"/>
            <ac:picMk id="5" creationId="{9D163AAB-DAAD-420D-81D3-8A74A5881A9C}"/>
          </ac:picMkLst>
        </pc:picChg>
      </pc:sldChg>
      <pc:sldChg chg="modNotesTx">
        <pc:chgData name="Andrew Godfrey" userId="c7ce5341-754d-44f1-b9a5-de7ec4e32c07" providerId="ADAL" clId="{72C27BF0-08F9-466A-80DF-66EFDDB67EC6}" dt="2021-01-13T21:06:23.345" v="110" actId="20577"/>
        <pc:sldMkLst>
          <pc:docMk/>
          <pc:sldMk cId="1877134933" sldId="26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4CF8F9D5-EB8D-40B9-B1F4-8F9C0BFA2131}" type="datetimeFigureOut">
              <a:rPr lang="en-GB" smtClean="0"/>
              <a:t>14/01/2021</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0BFE91F0-9802-4B1A-ADB5-A2E842E09843}" type="slidenum">
              <a:rPr lang="en-GB" smtClean="0"/>
              <a:t>‹#›</a:t>
            </a:fld>
            <a:endParaRPr lang="en-GB"/>
          </a:p>
        </p:txBody>
      </p:sp>
    </p:spTree>
    <p:extLst>
      <p:ext uri="{BB962C8B-B14F-4D97-AF65-F5344CB8AC3E}">
        <p14:creationId xmlns:p14="http://schemas.microsoft.com/office/powerpoint/2010/main" val="2229163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BFE91F0-9802-4B1A-ADB5-A2E842E09843}" type="slidenum">
              <a:rPr lang="en-GB" smtClean="0"/>
              <a:t>1</a:t>
            </a:fld>
            <a:endParaRPr lang="en-GB"/>
          </a:p>
        </p:txBody>
      </p:sp>
    </p:spTree>
    <p:extLst>
      <p:ext uri="{BB962C8B-B14F-4D97-AF65-F5344CB8AC3E}">
        <p14:creationId xmlns:p14="http://schemas.microsoft.com/office/powerpoint/2010/main" val="676068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BFE91F0-9802-4B1A-ADB5-A2E842E09843}" type="slidenum">
              <a:rPr lang="en-GB" smtClean="0"/>
              <a:t>2</a:t>
            </a:fld>
            <a:endParaRPr lang="en-GB"/>
          </a:p>
        </p:txBody>
      </p:sp>
    </p:spTree>
    <p:extLst>
      <p:ext uri="{BB962C8B-B14F-4D97-AF65-F5344CB8AC3E}">
        <p14:creationId xmlns:p14="http://schemas.microsoft.com/office/powerpoint/2010/main" val="821059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BFE91F0-9802-4B1A-ADB5-A2E842E09843}" type="slidenum">
              <a:rPr lang="en-GB" smtClean="0"/>
              <a:t>3</a:t>
            </a:fld>
            <a:endParaRPr lang="en-GB"/>
          </a:p>
        </p:txBody>
      </p:sp>
    </p:spTree>
    <p:extLst>
      <p:ext uri="{BB962C8B-B14F-4D97-AF65-F5344CB8AC3E}">
        <p14:creationId xmlns:p14="http://schemas.microsoft.com/office/powerpoint/2010/main" val="1382946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video is also linked from the DofE downloads page of our website.</a:t>
            </a:r>
          </a:p>
          <a:p>
            <a:r>
              <a:rPr lang="en-GB" dirty="0"/>
              <a:t>The video fails to mention bearings, escape notes or project time</a:t>
            </a:r>
          </a:p>
        </p:txBody>
      </p:sp>
      <p:sp>
        <p:nvSpPr>
          <p:cNvPr id="4" name="Slide Number Placeholder 3"/>
          <p:cNvSpPr>
            <a:spLocks noGrp="1"/>
          </p:cNvSpPr>
          <p:nvPr>
            <p:ph type="sldNum" sz="quarter" idx="5"/>
          </p:nvPr>
        </p:nvSpPr>
        <p:spPr/>
        <p:txBody>
          <a:bodyPr/>
          <a:lstStyle/>
          <a:p>
            <a:fld id="{0BFE91F0-9802-4B1A-ADB5-A2E842E09843}" type="slidenum">
              <a:rPr lang="en-GB" smtClean="0"/>
              <a:t>4</a:t>
            </a:fld>
            <a:endParaRPr lang="en-GB"/>
          </a:p>
        </p:txBody>
      </p:sp>
    </p:spTree>
    <p:extLst>
      <p:ext uri="{BB962C8B-B14F-4D97-AF65-F5344CB8AC3E}">
        <p14:creationId xmlns:p14="http://schemas.microsoft.com/office/powerpoint/2010/main" val="676873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Isosceles Triangle 19"/>
          <p:cNvSpPr/>
          <p:nvPr userDrawn="1"/>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7" name="Isosceles Triangle 6"/>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
        <p:nvSpPr>
          <p:cNvPr id="10" name="Isosceles Triangle 9"/>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7" name="Isosceles Triangle 6"/>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10" name="Isosceles Triangle 9"/>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8" name="Isosceles Triangle 7"/>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1/14/2021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
        <p:nvSpPr>
          <p:cNvPr id="7" name="Isosceles Triangle 6"/>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7" name="Isosceles Triangle 6"/>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7" name="Isosceles Triangle 6"/>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7" name="Isosceles Triangle 6"/>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1/14/2021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
        <p:nvSpPr>
          <p:cNvPr id="8" name="Isosceles Triangle 7"/>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1/14/2021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
        <p:nvSpPr>
          <p:cNvPr id="10" name="Isosceles Triangle 9"/>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1/14/2021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
        <p:nvSpPr>
          <p:cNvPr id="6" name="Isosceles Triangle 5"/>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1/14/2021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
        <p:nvSpPr>
          <p:cNvPr id="5" name="Isosceles Triangle 4"/>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1/14/2021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
        <p:nvSpPr>
          <p:cNvPr id="8" name="Isosceles Triangle 7"/>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
        <p:nvSpPr>
          <p:cNvPr id="8" name="Isosceles Triangle 7"/>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1/14/2021</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
        <p:nvSpPr>
          <p:cNvPr id="19" name="Isosceles Triangle 18"/>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bit.ly/plotaroute" TargetMode="External"/><Relationship Id="rId4" Type="http://schemas.openxmlformats.org/officeDocument/2006/relationships/hyperlink" Target="https://youtu.be/ZlQwm5fdVe4"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hyperlink" Target="https://www.lupineadventure.co.uk/downloads/dofe-downloads.html"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17891" y="266960"/>
            <a:ext cx="7766936" cy="1662536"/>
          </a:xfrm>
        </p:spPr>
        <p:txBody>
          <a:bodyPr/>
          <a:lstStyle/>
          <a:p>
            <a:pPr algn="l"/>
            <a:r>
              <a:rPr lang="en-GB" dirty="0">
                <a:solidFill>
                  <a:schemeClr val="accent2">
                    <a:lumMod val="75000"/>
                  </a:schemeClr>
                </a:solidFill>
              </a:rPr>
              <a:t>Planning a route</a:t>
            </a:r>
            <a:br>
              <a:rPr lang="en-GB" dirty="0">
                <a:solidFill>
                  <a:schemeClr val="accent2">
                    <a:lumMod val="75000"/>
                  </a:schemeClr>
                </a:solidFill>
              </a:rPr>
            </a:br>
            <a:r>
              <a:rPr lang="en-GB" dirty="0">
                <a:solidFill>
                  <a:schemeClr val="accent2">
                    <a:lumMod val="75000"/>
                  </a:schemeClr>
                </a:solidFill>
              </a:rPr>
              <a:t>using e-</a:t>
            </a:r>
            <a:r>
              <a:rPr lang="en-GB" dirty="0" err="1">
                <a:solidFill>
                  <a:schemeClr val="accent2">
                    <a:lumMod val="75000"/>
                  </a:schemeClr>
                </a:solidFill>
              </a:rPr>
              <a:t>DofE</a:t>
            </a:r>
            <a:r>
              <a:rPr lang="en-GB" dirty="0">
                <a:solidFill>
                  <a:schemeClr val="accent2">
                    <a:lumMod val="75000"/>
                  </a:schemeClr>
                </a:solidFill>
              </a:rPr>
              <a:t> mapping</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pic>
        <p:nvPicPr>
          <p:cNvPr id="5" name="Picture 4" descr="Map&#10;&#10;Description automatically generated">
            <a:extLst>
              <a:ext uri="{FF2B5EF4-FFF2-40B4-BE49-F238E27FC236}">
                <a16:creationId xmlns:a16="http://schemas.microsoft.com/office/drawing/2014/main" id="{9D163AAB-DAAD-420D-81D3-8A74A5881A9C}"/>
              </a:ext>
            </a:extLst>
          </p:cNvPr>
          <p:cNvPicPr>
            <a:picLocks noChangeAspect="1"/>
          </p:cNvPicPr>
          <p:nvPr/>
        </p:nvPicPr>
        <p:blipFill>
          <a:blip r:embed="rId4"/>
          <a:stretch>
            <a:fillRect/>
          </a:stretch>
        </p:blipFill>
        <p:spPr>
          <a:xfrm>
            <a:off x="756746" y="2037848"/>
            <a:ext cx="8513380" cy="4185597"/>
          </a:xfrm>
          <a:prstGeom prst="rect">
            <a:avLst/>
          </a:prstGeom>
        </p:spPr>
      </p:pic>
    </p:spTree>
    <p:extLst>
      <p:ext uri="{BB962C8B-B14F-4D97-AF65-F5344CB8AC3E}">
        <p14:creationId xmlns:p14="http://schemas.microsoft.com/office/powerpoint/2010/main" val="8079511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sp>
        <p:nvSpPr>
          <p:cNvPr id="5" name="Title 1"/>
          <p:cNvSpPr txBox="1">
            <a:spLocks/>
          </p:cNvSpPr>
          <p:nvPr/>
        </p:nvSpPr>
        <p:spPr>
          <a:xfrm flipH="1">
            <a:off x="854756" y="40945"/>
            <a:ext cx="8686127" cy="791570"/>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400" dirty="0">
                <a:solidFill>
                  <a:schemeClr val="accent2">
                    <a:lumMod val="75000"/>
                  </a:schemeClr>
                </a:solidFill>
              </a:rPr>
              <a:t>Route planning using </a:t>
            </a:r>
            <a:r>
              <a:rPr lang="en-GB" sz="4400" dirty="0" err="1">
                <a:solidFill>
                  <a:schemeClr val="accent2">
                    <a:lumMod val="75000"/>
                  </a:schemeClr>
                </a:solidFill>
              </a:rPr>
              <a:t>eDofE</a:t>
            </a:r>
            <a:endParaRPr lang="en-GB" sz="4400" dirty="0">
              <a:solidFill>
                <a:schemeClr val="accent2">
                  <a:lumMod val="75000"/>
                </a:schemeClr>
              </a:solidFill>
            </a:endParaRPr>
          </a:p>
        </p:txBody>
      </p:sp>
      <p:sp>
        <p:nvSpPr>
          <p:cNvPr id="6" name="Content Placeholder 2"/>
          <p:cNvSpPr>
            <a:spLocks noGrp="1"/>
          </p:cNvSpPr>
          <p:nvPr>
            <p:ph idx="1"/>
          </p:nvPr>
        </p:nvSpPr>
        <p:spPr>
          <a:xfrm>
            <a:off x="854756" y="1152404"/>
            <a:ext cx="8230360" cy="5092473"/>
          </a:xfrm>
        </p:spPr>
        <p:txBody>
          <a:bodyPr>
            <a:normAutofit fontScale="85000" lnSpcReduction="20000"/>
          </a:bodyPr>
          <a:lstStyle/>
          <a:p>
            <a:pPr marL="0" indent="0">
              <a:buNone/>
            </a:pPr>
            <a:r>
              <a:rPr lang="en-GB" sz="2800" dirty="0"/>
              <a:t>Why route plan?</a:t>
            </a:r>
          </a:p>
          <a:p>
            <a:r>
              <a:rPr lang="en-GB" sz="2800" dirty="0"/>
              <a:t>To ensure that a viable route exists</a:t>
            </a:r>
          </a:p>
          <a:p>
            <a:r>
              <a:rPr lang="en-GB" sz="2800" dirty="0"/>
              <a:t>To ensure that you are out for the required amount of time</a:t>
            </a:r>
          </a:p>
          <a:p>
            <a:r>
              <a:rPr lang="en-GB" sz="2800" dirty="0"/>
              <a:t>To ensure you aren’t out for too long</a:t>
            </a:r>
          </a:p>
          <a:p>
            <a:r>
              <a:rPr lang="en-GB" sz="2800" dirty="0"/>
              <a:t>To make sure you take in close by places of interest</a:t>
            </a:r>
          </a:p>
          <a:p>
            <a:pPr marL="0" indent="0">
              <a:buNone/>
            </a:pPr>
            <a:endParaRPr lang="en-GB" sz="2800" dirty="0"/>
          </a:p>
          <a:p>
            <a:pPr marL="0" indent="0">
              <a:buNone/>
            </a:pPr>
            <a:r>
              <a:rPr lang="en-GB" sz="2800" dirty="0"/>
              <a:t>Why make a route card?</a:t>
            </a:r>
          </a:p>
          <a:p>
            <a:r>
              <a:rPr lang="en-GB" sz="2800" dirty="0"/>
              <a:t>So your supervisor knows roughly where you are</a:t>
            </a:r>
          </a:p>
          <a:p>
            <a:r>
              <a:rPr lang="en-GB" sz="2800" dirty="0"/>
              <a:t>To help you keep to navigate and keep to time when walking</a:t>
            </a:r>
          </a:p>
          <a:p>
            <a:r>
              <a:rPr lang="en-GB" sz="2800" dirty="0"/>
              <a:t>So that the </a:t>
            </a:r>
            <a:r>
              <a:rPr lang="en-GB" sz="2800" dirty="0" err="1"/>
              <a:t>DofE</a:t>
            </a:r>
            <a:r>
              <a:rPr lang="en-GB" sz="2800" dirty="0"/>
              <a:t> know who is out and where in case of incidents</a:t>
            </a:r>
          </a:p>
          <a:p>
            <a:endParaRPr lang="en-GB" dirty="0"/>
          </a:p>
        </p:txBody>
      </p:sp>
    </p:spTree>
    <p:extLst>
      <p:ext uri="{BB962C8B-B14F-4D97-AF65-F5344CB8AC3E}">
        <p14:creationId xmlns:p14="http://schemas.microsoft.com/office/powerpoint/2010/main" val="2674865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54757" y="2037848"/>
            <a:ext cx="7641476" cy="4150625"/>
          </a:xfrm>
        </p:spPr>
        <p:txBody>
          <a:bodyPr>
            <a:normAutofit/>
          </a:bodyPr>
          <a:lstStyle/>
          <a:p>
            <a:r>
              <a:rPr lang="en-GB" sz="2400" dirty="0"/>
              <a:t>Details of your day’s start, finish and via points</a:t>
            </a:r>
          </a:p>
          <a:p>
            <a:r>
              <a:rPr lang="en-GB" sz="2400" dirty="0"/>
              <a:t>Expected distance to travel</a:t>
            </a:r>
          </a:p>
          <a:p>
            <a:r>
              <a:rPr lang="en-GB" sz="2400" dirty="0"/>
              <a:t>Dates and times of your expedition</a:t>
            </a:r>
          </a:p>
          <a:p>
            <a:r>
              <a:rPr lang="en-GB" sz="2400" dirty="0"/>
              <a:t>Computer with access to the internet</a:t>
            </a:r>
          </a:p>
          <a:p>
            <a:r>
              <a:rPr lang="en-GB" sz="2400" dirty="0"/>
              <a:t>Your </a:t>
            </a:r>
            <a:r>
              <a:rPr lang="en-GB" sz="2400" dirty="0" err="1"/>
              <a:t>eDofE</a:t>
            </a:r>
            <a:r>
              <a:rPr lang="en-GB" sz="2400" dirty="0"/>
              <a:t> login details</a:t>
            </a:r>
          </a:p>
          <a:p>
            <a:endParaRPr lang="en-GB"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sp>
        <p:nvSpPr>
          <p:cNvPr id="5" name="Title 1"/>
          <p:cNvSpPr txBox="1">
            <a:spLocks/>
          </p:cNvSpPr>
          <p:nvPr/>
        </p:nvSpPr>
        <p:spPr>
          <a:xfrm flipH="1">
            <a:off x="854756" y="40945"/>
            <a:ext cx="8686127" cy="791570"/>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400" dirty="0">
                <a:solidFill>
                  <a:schemeClr val="accent2">
                    <a:lumMod val="75000"/>
                  </a:schemeClr>
                </a:solidFill>
              </a:rPr>
              <a:t>Route planning using </a:t>
            </a:r>
            <a:r>
              <a:rPr lang="en-GB" sz="4400" dirty="0" err="1">
                <a:solidFill>
                  <a:schemeClr val="accent2">
                    <a:lumMod val="75000"/>
                  </a:schemeClr>
                </a:solidFill>
              </a:rPr>
              <a:t>eDofE</a:t>
            </a:r>
            <a:endParaRPr lang="en-GB" sz="4400" dirty="0">
              <a:solidFill>
                <a:schemeClr val="accent2">
                  <a:lumMod val="75000"/>
                </a:schemeClr>
              </a:solidFill>
            </a:endParaRPr>
          </a:p>
        </p:txBody>
      </p:sp>
      <p:sp>
        <p:nvSpPr>
          <p:cNvPr id="7" name="Title 1"/>
          <p:cNvSpPr txBox="1">
            <a:spLocks/>
          </p:cNvSpPr>
          <p:nvPr/>
        </p:nvSpPr>
        <p:spPr>
          <a:xfrm>
            <a:off x="806987" y="791571"/>
            <a:ext cx="7124662" cy="744635"/>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4800" b="1" dirty="0">
                <a:solidFill>
                  <a:schemeClr val="tx1"/>
                </a:solidFill>
              </a:rPr>
              <a:t>Equipment required</a:t>
            </a:r>
          </a:p>
        </p:txBody>
      </p:sp>
    </p:spTree>
    <p:extLst>
      <p:ext uri="{BB962C8B-B14F-4D97-AF65-F5344CB8AC3E}">
        <p14:creationId xmlns:p14="http://schemas.microsoft.com/office/powerpoint/2010/main" val="6121301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sp>
        <p:nvSpPr>
          <p:cNvPr id="5" name="Title 1"/>
          <p:cNvSpPr txBox="1">
            <a:spLocks/>
          </p:cNvSpPr>
          <p:nvPr/>
        </p:nvSpPr>
        <p:spPr>
          <a:xfrm flipH="1">
            <a:off x="854756" y="40945"/>
            <a:ext cx="8686127" cy="791570"/>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400" dirty="0">
                <a:solidFill>
                  <a:schemeClr val="accent2">
                    <a:lumMod val="75000"/>
                  </a:schemeClr>
                </a:solidFill>
              </a:rPr>
              <a:t>Route planning using </a:t>
            </a:r>
            <a:r>
              <a:rPr lang="en-GB" sz="4400" dirty="0" err="1">
                <a:solidFill>
                  <a:schemeClr val="accent2">
                    <a:lumMod val="75000"/>
                  </a:schemeClr>
                </a:solidFill>
              </a:rPr>
              <a:t>eDofE</a:t>
            </a:r>
            <a:endParaRPr lang="en-GB" sz="4400" dirty="0">
              <a:solidFill>
                <a:schemeClr val="accent2">
                  <a:lumMod val="75000"/>
                </a:schemeClr>
              </a:solidFill>
            </a:endParaRPr>
          </a:p>
        </p:txBody>
      </p:sp>
      <p:sp>
        <p:nvSpPr>
          <p:cNvPr id="6" name="Content Placeholder 2"/>
          <p:cNvSpPr>
            <a:spLocks noGrp="1"/>
          </p:cNvSpPr>
          <p:nvPr>
            <p:ph idx="1"/>
          </p:nvPr>
        </p:nvSpPr>
        <p:spPr>
          <a:xfrm>
            <a:off x="854755" y="881477"/>
            <a:ext cx="9389911" cy="4587214"/>
          </a:xfrm>
        </p:spPr>
        <p:txBody>
          <a:bodyPr>
            <a:normAutofit fontScale="85000" lnSpcReduction="20000"/>
          </a:bodyPr>
          <a:lstStyle/>
          <a:p>
            <a:pPr marL="0" indent="0">
              <a:buNone/>
            </a:pPr>
            <a:r>
              <a:rPr lang="en-GB" sz="2800" dirty="0"/>
              <a:t>Plotting a route</a:t>
            </a:r>
          </a:p>
          <a:p>
            <a:r>
              <a:rPr lang="en-GB" sz="2800" dirty="0"/>
              <a:t>Draw a straight line between your start and end points</a:t>
            </a:r>
          </a:p>
          <a:p>
            <a:r>
              <a:rPr lang="en-GB" sz="2800" dirty="0"/>
              <a:t>Add any ‘via’ points</a:t>
            </a:r>
          </a:p>
          <a:p>
            <a:r>
              <a:rPr lang="en-GB" sz="2800" dirty="0"/>
              <a:t>Wiggle the route around public rights to follow your route</a:t>
            </a:r>
          </a:p>
          <a:p>
            <a:r>
              <a:rPr lang="en-GB" sz="2800" dirty="0"/>
              <a:t>Change the style of the line (red, thinner &amp; more transparent)</a:t>
            </a:r>
          </a:p>
          <a:p>
            <a:r>
              <a:rPr lang="en-GB" sz="2800" dirty="0"/>
              <a:t>Ask your supervisor to check it and agree suitable ends of legs</a:t>
            </a:r>
          </a:p>
          <a:p>
            <a:r>
              <a:rPr lang="en-GB" sz="2800" dirty="0"/>
              <a:t>Edit the waypoints at the end of legs to put in names of the checkpoints and descriptions of the legs</a:t>
            </a:r>
          </a:p>
          <a:p>
            <a:r>
              <a:rPr lang="en-GB" sz="2800" dirty="0"/>
              <a:t>Ask your supervisor to check it</a:t>
            </a:r>
          </a:p>
          <a:p>
            <a:r>
              <a:rPr lang="en-GB" sz="2800" dirty="0"/>
              <a:t>Complete the rest of the route card</a:t>
            </a:r>
          </a:p>
          <a:p>
            <a:r>
              <a:rPr lang="en-GB" sz="2800" dirty="0"/>
              <a:t>Save, export and email the route</a:t>
            </a:r>
            <a:endParaRPr lang="en-GB" dirty="0"/>
          </a:p>
        </p:txBody>
      </p:sp>
      <p:sp>
        <p:nvSpPr>
          <p:cNvPr id="2" name="TextBox 1">
            <a:extLst>
              <a:ext uri="{FF2B5EF4-FFF2-40B4-BE49-F238E27FC236}">
                <a16:creationId xmlns:a16="http://schemas.microsoft.com/office/drawing/2014/main" id="{36925D6C-80CA-466B-A3EB-8925FF8349D7}"/>
              </a:ext>
            </a:extLst>
          </p:cNvPr>
          <p:cNvSpPr txBox="1"/>
          <p:nvPr/>
        </p:nvSpPr>
        <p:spPr>
          <a:xfrm>
            <a:off x="854756" y="5468691"/>
            <a:ext cx="8339289" cy="1015663"/>
          </a:xfrm>
          <a:custGeom>
            <a:avLst/>
            <a:gdLst>
              <a:gd name="connsiteX0" fmla="*/ 0 w 8339289"/>
              <a:gd name="connsiteY0" fmla="*/ 0 h 1015663"/>
              <a:gd name="connsiteX1" fmla="*/ 8339289 w 8339289"/>
              <a:gd name="connsiteY1" fmla="*/ 0 h 1015663"/>
              <a:gd name="connsiteX2" fmla="*/ 8339289 w 8339289"/>
              <a:gd name="connsiteY2" fmla="*/ 1015663 h 1015663"/>
              <a:gd name="connsiteX3" fmla="*/ 0 w 8339289"/>
              <a:gd name="connsiteY3" fmla="*/ 1015663 h 1015663"/>
              <a:gd name="connsiteX4" fmla="*/ 0 w 8339289"/>
              <a:gd name="connsiteY4" fmla="*/ 0 h 1015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9289" h="1015663" extrusionOk="0">
                <a:moveTo>
                  <a:pt x="0" y="0"/>
                </a:moveTo>
                <a:cubicBezTo>
                  <a:pt x="3113555" y="-71740"/>
                  <a:pt x="6675172" y="49960"/>
                  <a:pt x="8339289" y="0"/>
                </a:cubicBezTo>
                <a:cubicBezTo>
                  <a:pt x="8410775" y="119446"/>
                  <a:pt x="8271923" y="868580"/>
                  <a:pt x="8339289" y="1015663"/>
                </a:cubicBezTo>
                <a:cubicBezTo>
                  <a:pt x="5127244" y="1026258"/>
                  <a:pt x="1092025" y="1153641"/>
                  <a:pt x="0" y="1015663"/>
                </a:cubicBezTo>
                <a:cubicBezTo>
                  <a:pt x="-16584" y="759476"/>
                  <a:pt x="16112" y="166619"/>
                  <a:pt x="0" y="0"/>
                </a:cubicBezTo>
                <a:close/>
              </a:path>
            </a:pathLst>
          </a:custGeom>
          <a:noFill/>
          <a:ln>
            <a:solidFill>
              <a:schemeClr val="tx1"/>
            </a:solidFill>
            <a:extLst>
              <a:ext uri="{C807C97D-BFC1-408E-A445-0C87EB9F89A2}">
                <ask:lineSketchStyleProps xmlns:ask="http://schemas.microsoft.com/office/drawing/2018/sketchyshapes" sd="165859247">
                  <a:prstGeom prst="rect">
                    <a:avLst/>
                  </a:prstGeom>
                  <ask:type>
                    <ask:lineSketchCurved/>
                  </ask:type>
                </ask:lineSketchStyleProps>
              </a:ext>
            </a:extLst>
          </a:ln>
        </p:spPr>
        <p:txBody>
          <a:bodyPr wrap="square" rtlCol="0">
            <a:spAutoFit/>
          </a:bodyPr>
          <a:lstStyle/>
          <a:p>
            <a:r>
              <a:rPr lang="en-GB" sz="2000" dirty="0">
                <a:hlinkClick r:id="rId4">
                  <a:extLst>
                    <a:ext uri="{A12FA001-AC4F-418D-AE19-62706E023703}">
                      <ahyp:hlinkClr xmlns:ahyp="http://schemas.microsoft.com/office/drawing/2018/hyperlinkcolor" val="tx"/>
                    </a:ext>
                  </a:extLst>
                </a:hlinkClick>
              </a:rPr>
              <a:t>A video telling you how to use </a:t>
            </a:r>
            <a:r>
              <a:rPr lang="en-GB" sz="2000" dirty="0" err="1">
                <a:hlinkClick r:id="rId4">
                  <a:extLst>
                    <a:ext uri="{A12FA001-AC4F-418D-AE19-62706E023703}">
                      <ahyp:hlinkClr xmlns:ahyp="http://schemas.microsoft.com/office/drawing/2018/hyperlinkcolor" val="tx"/>
                    </a:ext>
                  </a:extLst>
                </a:hlinkClick>
              </a:rPr>
              <a:t>eDofE</a:t>
            </a:r>
            <a:r>
              <a:rPr lang="en-GB" sz="2000" dirty="0">
                <a:hlinkClick r:id="rId4">
                  <a:extLst>
                    <a:ext uri="{A12FA001-AC4F-418D-AE19-62706E023703}">
                      <ahyp:hlinkClr xmlns:ahyp="http://schemas.microsoft.com/office/drawing/2018/hyperlinkcolor" val="tx"/>
                    </a:ext>
                  </a:extLst>
                </a:hlinkClick>
              </a:rPr>
              <a:t> mapping can be found here https://youtu.be/ZlQwm5fdVe4</a:t>
            </a:r>
            <a:r>
              <a:rPr lang="en-GB" sz="2000" dirty="0"/>
              <a:t> </a:t>
            </a:r>
          </a:p>
          <a:p>
            <a:r>
              <a:rPr lang="en-GB" sz="2000" dirty="0"/>
              <a:t>and here </a:t>
            </a:r>
            <a:r>
              <a:rPr lang="en-GB" sz="2000" dirty="0">
                <a:hlinkClick r:id="rId5">
                  <a:extLst>
                    <a:ext uri="{A12FA001-AC4F-418D-AE19-62706E023703}">
                      <ahyp:hlinkClr xmlns:ahyp="http://schemas.microsoft.com/office/drawing/2018/hyperlinkcolor" val="tx"/>
                    </a:ext>
                  </a:extLst>
                </a:hlinkClick>
              </a:rPr>
              <a:t>http://bit.ly/plotaroute</a:t>
            </a:r>
            <a:r>
              <a:rPr lang="en-GB" sz="2000" dirty="0"/>
              <a:t> </a:t>
            </a:r>
          </a:p>
        </p:txBody>
      </p:sp>
    </p:spTree>
    <p:extLst>
      <p:ext uri="{BB962C8B-B14F-4D97-AF65-F5344CB8AC3E}">
        <p14:creationId xmlns:p14="http://schemas.microsoft.com/office/powerpoint/2010/main" val="1877134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2252E-B5E3-4764-A32E-ADB00D25C50C}"/>
              </a:ext>
            </a:extLst>
          </p:cNvPr>
          <p:cNvSpPr>
            <a:spLocks noGrp="1"/>
          </p:cNvSpPr>
          <p:nvPr>
            <p:ph type="title"/>
          </p:nvPr>
        </p:nvSpPr>
        <p:spPr>
          <a:xfrm>
            <a:off x="677334" y="609600"/>
            <a:ext cx="8596668" cy="575256"/>
          </a:xfrm>
        </p:spPr>
        <p:txBody>
          <a:bodyPr>
            <a:normAutofit fontScale="90000"/>
          </a:bodyPr>
          <a:lstStyle/>
          <a:p>
            <a:r>
              <a:rPr lang="en-GB" dirty="0">
                <a:solidFill>
                  <a:schemeClr val="accent2">
                    <a:lumMod val="75000"/>
                  </a:schemeClr>
                </a:solidFill>
              </a:rPr>
              <a:t>Information for teachers and instructors</a:t>
            </a:r>
          </a:p>
        </p:txBody>
      </p:sp>
      <p:sp>
        <p:nvSpPr>
          <p:cNvPr id="3" name="Content Placeholder 2">
            <a:extLst>
              <a:ext uri="{FF2B5EF4-FFF2-40B4-BE49-F238E27FC236}">
                <a16:creationId xmlns:a16="http://schemas.microsoft.com/office/drawing/2014/main" id="{904A7DCB-BAC6-40D6-B739-9FE5EED4F171}"/>
              </a:ext>
            </a:extLst>
          </p:cNvPr>
          <p:cNvSpPr>
            <a:spLocks noGrp="1"/>
          </p:cNvSpPr>
          <p:nvPr>
            <p:ph idx="1"/>
          </p:nvPr>
        </p:nvSpPr>
        <p:spPr>
          <a:xfrm>
            <a:off x="677334" y="1468193"/>
            <a:ext cx="8596668" cy="4971244"/>
          </a:xfrm>
        </p:spPr>
        <p:txBody>
          <a:bodyPr>
            <a:normAutofit fontScale="85000" lnSpcReduction="10000"/>
          </a:bodyPr>
          <a:lstStyle/>
          <a:p>
            <a:r>
              <a:rPr lang="en-GB" dirty="0"/>
              <a:t>This presentation is designed for use alongside our ‘Course notes’ and ‘Workbook’ booklets, and lesson plans all of which are downloadable for free from our website </a:t>
            </a:r>
            <a:r>
              <a:rPr lang="en-GB" dirty="0">
                <a:hlinkClick r:id="rId2"/>
              </a:rPr>
              <a:t>https://www.lupineadventure.co.uk/downloads/dofe-downloads.html</a:t>
            </a:r>
            <a:br>
              <a:rPr lang="en-GB" dirty="0"/>
            </a:br>
            <a:r>
              <a:rPr lang="en-GB" dirty="0"/>
              <a:t>or google ‘Lupine DofE downloads’.</a:t>
            </a:r>
          </a:p>
          <a:p>
            <a:r>
              <a:rPr lang="en-GB" dirty="0"/>
              <a:t>The presentations are designed so that they can be used at all DofE levels simply tailor the depth that you go into each subject and maybe skip some slides accordingly.</a:t>
            </a:r>
          </a:p>
          <a:p>
            <a:r>
              <a:rPr lang="en-GB" dirty="0"/>
              <a:t>The presentations are designed to be used in a classroom or remotely over Zoom / Teams etc. One of the versions of the Workbook is editable so you can ask students to fill this in and email to you, alternatively, on our website there are Google and Microsoft Forms relating to some lessons that you can copy to your accounts and share with students.</a:t>
            </a:r>
          </a:p>
          <a:p>
            <a:r>
              <a:rPr lang="en-GB" dirty="0"/>
              <a:t>You are free to edit the presentation for your organisation however you wish but please don’t distribute further, we would rather you point people to our website.</a:t>
            </a:r>
          </a:p>
          <a:p>
            <a:r>
              <a:rPr lang="en-GB" dirty="0"/>
              <a:t>If you would like to be informed of future releases then subscribe to our mailing list from our website.</a:t>
            </a:r>
          </a:p>
          <a:p>
            <a:r>
              <a:rPr lang="en-GB" dirty="0"/>
              <a:t>If you would like early copies of, and to be involved in shaping, future resources then join our Facebook group for this purpose https://www.facebook.com/groups/859994524494945/</a:t>
            </a:r>
          </a:p>
          <a:p>
            <a:r>
              <a:rPr lang="en-GB" dirty="0"/>
              <a:t>Lupine Adventure Co-op are an approved activity provider for the expedition section of the DofE. Please do get in touch if you would like assistance with running any part, or all of your expedition programme.</a:t>
            </a:r>
          </a:p>
          <a:p>
            <a:endParaRPr lang="en-GB" dirty="0"/>
          </a:p>
        </p:txBody>
      </p:sp>
      <p:pic>
        <p:nvPicPr>
          <p:cNvPr id="4" name="Picture 3">
            <a:extLst>
              <a:ext uri="{FF2B5EF4-FFF2-40B4-BE49-F238E27FC236}">
                <a16:creationId xmlns:a16="http://schemas.microsoft.com/office/drawing/2014/main" id="{03E004D3-755B-495F-ADAC-DD9A3C9D5D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spTree>
    <p:extLst>
      <p:ext uri="{BB962C8B-B14F-4D97-AF65-F5344CB8AC3E}">
        <p14:creationId xmlns:p14="http://schemas.microsoft.com/office/powerpoint/2010/main" val="578550639"/>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Presentation2" id="{ABFD7F65-AE65-4241-BDC8-E6AE5D11C7E3}" vid="{68B765F7-A881-4A56-9662-910911D6D00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5fd1c1ac-76d6-4abb-a998-3d57ba86bee2" xsi:nil="true"/>
    <lcf76f155ced4ddcb4097134ff3c332f xmlns="763676ff-cff1-4af4-9ef1-33802cb5f8f5">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B24B11E2004FF4C87E6233265E8D68A" ma:contentTypeVersion="16" ma:contentTypeDescription="Create a new document." ma:contentTypeScope="" ma:versionID="228bcfafa31d88ea683fadeb996e53a7">
  <xsd:schema xmlns:xsd="http://www.w3.org/2001/XMLSchema" xmlns:xs="http://www.w3.org/2001/XMLSchema" xmlns:p="http://schemas.microsoft.com/office/2006/metadata/properties" xmlns:ns2="763676ff-cff1-4af4-9ef1-33802cb5f8f5" xmlns:ns3="5fd1c1ac-76d6-4abb-a998-3d57ba86bee2" targetNamespace="http://schemas.microsoft.com/office/2006/metadata/properties" ma:root="true" ma:fieldsID="8666bcfb2662eb965dacf6bbcc4fb6ad" ns2:_="" ns3:_="">
    <xsd:import namespace="763676ff-cff1-4af4-9ef1-33802cb5f8f5"/>
    <xsd:import namespace="5fd1c1ac-76d6-4abb-a998-3d57ba86bee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LengthInSecond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3676ff-cff1-4af4-9ef1-33802cb5f8f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29d7726-f9ee-4e71-ae24-49b9c364af6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fd1c1ac-76d6-4abb-a998-3d57ba86bee2"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4bb3cb9-6cdb-4ea4-b9b2-c72516174862}" ma:internalName="TaxCatchAll" ma:showField="CatchAllData" ma:web="5fd1c1ac-76d6-4abb-a998-3d57ba86bee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FA5E3F8-311E-4495-A921-7A91BEE07767}">
  <ds:schemaRefs>
    <ds:schemaRef ds:uri="http://schemas.microsoft.com/sharepoint/v3/contenttype/forms"/>
  </ds:schemaRefs>
</ds:datastoreItem>
</file>

<file path=customXml/itemProps2.xml><?xml version="1.0" encoding="utf-8"?>
<ds:datastoreItem xmlns:ds="http://schemas.openxmlformats.org/officeDocument/2006/customXml" ds:itemID="{FBF5E84E-E948-4B39-A9C6-D064AE7108FD}">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008B4E4B-91AF-4285-9B35-D5064663B5AB}"/>
</file>

<file path=docProps/app.xml><?xml version="1.0" encoding="utf-8"?>
<Properties xmlns="http://schemas.openxmlformats.org/officeDocument/2006/extended-properties" xmlns:vt="http://schemas.openxmlformats.org/officeDocument/2006/docPropsVTypes">
  <Template>Facet</Template>
  <TotalTime>309</TotalTime>
  <Words>569</Words>
  <Application>Microsoft Office PowerPoint</Application>
  <PresentationFormat>Widescreen</PresentationFormat>
  <Paragraphs>46</Paragraphs>
  <Slides>5</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vt:i4>
      </vt:variant>
    </vt:vector>
  </HeadingPairs>
  <TitlesOfParts>
    <vt:vector size="10" baseType="lpstr">
      <vt:lpstr>Arial</vt:lpstr>
      <vt:lpstr>Calibri</vt:lpstr>
      <vt:lpstr>Trebuchet MS</vt:lpstr>
      <vt:lpstr>Wingdings 3</vt:lpstr>
      <vt:lpstr>Facet</vt:lpstr>
      <vt:lpstr>Planning a route using e-DofE mapping</vt:lpstr>
      <vt:lpstr>PowerPoint Presentation</vt:lpstr>
      <vt:lpstr>PowerPoint Presentation</vt:lpstr>
      <vt:lpstr>PowerPoint Presentation</vt:lpstr>
      <vt:lpstr>Information for teachers and instructors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Andy Godfrey</dc:creator>
  <cp:lastModifiedBy>Andrew Godfrey</cp:lastModifiedBy>
  <cp:revision>40</cp:revision>
  <cp:lastPrinted>2021-01-05T12:24:49Z</cp:lastPrinted>
  <dcterms:created xsi:type="dcterms:W3CDTF">2020-11-30T21:54:27Z</dcterms:created>
  <dcterms:modified xsi:type="dcterms:W3CDTF">2021-01-14T12:42:53Z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0x0101003B24B11E2004FF4C87E6233265E8D68A</vt:lpwstr>
  </property>
</Properties>
</file>