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1"/>
  </p:notesMasterIdLst>
  <p:sldIdLst>
    <p:sldId id="256" r:id="rId5"/>
    <p:sldId id="257" r:id="rId6"/>
    <p:sldId id="260" r:id="rId7"/>
    <p:sldId id="259" r:id="rId8"/>
    <p:sldId id="265" r:id="rId9"/>
    <p:sldId id="277" r:id="rId10"/>
    <p:sldId id="273" r:id="rId11"/>
    <p:sldId id="274" r:id="rId12"/>
    <p:sldId id="282" r:id="rId13"/>
    <p:sldId id="275" r:id="rId14"/>
    <p:sldId id="283" r:id="rId15"/>
    <p:sldId id="276" r:id="rId16"/>
    <p:sldId id="284" r:id="rId17"/>
    <p:sldId id="278" r:id="rId18"/>
    <p:sldId id="262" r:id="rId19"/>
    <p:sldId id="264" r:id="rId20"/>
    <p:sldId id="266" r:id="rId21"/>
    <p:sldId id="267" r:id="rId22"/>
    <p:sldId id="269" r:id="rId23"/>
    <p:sldId id="268" r:id="rId24"/>
    <p:sldId id="279" r:id="rId25"/>
    <p:sldId id="270" r:id="rId26"/>
    <p:sldId id="271" r:id="rId27"/>
    <p:sldId id="272" r:id="rId28"/>
    <p:sldId id="280" r:id="rId29"/>
    <p:sldId id="28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75763" autoAdjust="0"/>
  </p:normalViewPr>
  <p:slideViewPr>
    <p:cSldViewPr snapToGrid="0">
      <p:cViewPr varScale="1">
        <p:scale>
          <a:sx n="49" d="100"/>
          <a:sy n="49" d="100"/>
        </p:scale>
        <p:origin x="1380" y="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dfrey" userId="c7ce5341-754d-44f1-b9a5-de7ec4e32c07" providerId="ADAL" clId="{C9674E09-D3ED-4BC2-A16F-308D1AAC0B09}"/>
    <pc:docChg chg="modSld">
      <pc:chgData name="Andrew Godfrey" userId="c7ce5341-754d-44f1-b9a5-de7ec4e32c07" providerId="ADAL" clId="{C9674E09-D3ED-4BC2-A16F-308D1AAC0B09}" dt="2022-03-05T18:34:07.606" v="28" actId="6549"/>
      <pc:docMkLst>
        <pc:docMk/>
      </pc:docMkLst>
      <pc:sldChg chg="modNotesTx">
        <pc:chgData name="Andrew Godfrey" userId="c7ce5341-754d-44f1-b9a5-de7ec4e32c07" providerId="ADAL" clId="{C9674E09-D3ED-4BC2-A16F-308D1AAC0B09}" dt="2022-03-05T18:34:07.606" v="28" actId="6549"/>
        <pc:sldMkLst>
          <pc:docMk/>
          <pc:sldMk cId="1635458024"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4CF8F9D5-EB8D-40B9-B1F4-8F9C0BFA2131}" type="datetimeFigureOut">
              <a:rPr lang="en-GB" smtClean="0"/>
              <a:t>05/03/2022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E91F0-9802-4B1A-ADB5-A2E842E09843}" type="slidenum">
              <a:rPr lang="en-GB" smtClean="0"/>
              <a:t>‹#›</a:t>
            </a:fld>
            <a:endParaRPr lang="en-GB"/>
          </a:p>
        </p:txBody>
      </p:sp>
    </p:spTree>
    <p:extLst>
      <p:ext uri="{BB962C8B-B14F-4D97-AF65-F5344CB8AC3E}">
        <p14:creationId xmlns:p14="http://schemas.microsoft.com/office/powerpoint/2010/main" val="22291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a:t>
            </a:r>
            <a:r>
              <a:rPr lang="en-GB" baseline="0" dirty="0"/>
              <a:t> participants should have.</a:t>
            </a:r>
          </a:p>
          <a:p>
            <a:pPr marL="228600" indent="-228600">
              <a:buAutoNum type="arabicParenR"/>
            </a:pPr>
            <a:r>
              <a:rPr lang="en-GB" baseline="0" dirty="0"/>
              <a:t>Copy of the course notes</a:t>
            </a:r>
          </a:p>
          <a:p>
            <a:pPr marL="228600" indent="-228600">
              <a:buAutoNum type="arabicParenR"/>
            </a:pPr>
            <a:r>
              <a:rPr lang="en-GB" baseline="0" dirty="0"/>
              <a:t>Copy of the work book</a:t>
            </a:r>
          </a:p>
          <a:p>
            <a:pPr marL="228600" indent="-228600">
              <a:buAutoNum type="arabicParenR"/>
            </a:pPr>
            <a:r>
              <a:rPr lang="en-GB" baseline="0" dirty="0"/>
              <a:t>A physical map (not essential)</a:t>
            </a:r>
          </a:p>
          <a:p>
            <a:pPr marL="228600" indent="-228600">
              <a:buAutoNum type="arabicParenR"/>
            </a:pPr>
            <a:r>
              <a:rPr lang="en-GB" baseline="0" dirty="0"/>
              <a:t>Ruler or compass </a:t>
            </a:r>
          </a:p>
          <a:p>
            <a:pPr marL="228600" indent="-228600">
              <a:buAutoNum type="arabicParenR"/>
            </a:pPr>
            <a:r>
              <a:rPr lang="en-GB" baseline="0" dirty="0"/>
              <a:t>String</a:t>
            </a:r>
          </a:p>
          <a:p>
            <a:pPr marL="228600" indent="-228600">
              <a:buAutoNum type="arabicParenR"/>
            </a:pPr>
            <a:r>
              <a:rPr lang="en-GB" baseline="0" dirty="0"/>
              <a:t>Blank sheet of paper (for measuring)</a:t>
            </a:r>
          </a:p>
          <a:p>
            <a:pPr marL="228600" indent="-228600">
              <a:buAutoNum type="arabicParenR"/>
            </a:pPr>
            <a:r>
              <a:rPr lang="en-GB" baseline="0" dirty="0"/>
              <a:t>Pen</a:t>
            </a:r>
          </a:p>
          <a:p>
            <a:pPr marL="228600" indent="-228600">
              <a:buAutoNum type="arabicParenR"/>
            </a:pPr>
            <a:endParaRPr lang="en-GB" baseline="0" dirty="0"/>
          </a:p>
          <a:p>
            <a:pPr rtl="0"/>
            <a:r>
              <a:rPr lang="en-GB" sz="1200" b="0" i="0" u="none" strike="noStrike" kern="1200" baseline="30000" dirty="0">
                <a:solidFill>
                  <a:schemeClr val="tx1"/>
                </a:solidFill>
                <a:latin typeface="+mn-lt"/>
                <a:ea typeface="+mn-ea"/>
                <a:cs typeface="+mn-cs"/>
              </a:rPr>
              <a:t>Crown Copyright</a:t>
            </a:r>
          </a:p>
          <a:p>
            <a:pPr rtl="0"/>
            <a:r>
              <a:rPr lang="en-GB" sz="1200" b="0" i="0" u="none" strike="noStrike" kern="1200" baseline="30000" dirty="0">
                <a:solidFill>
                  <a:schemeClr val="tx1"/>
                </a:solidFill>
                <a:latin typeface="+mn-lt"/>
                <a:ea typeface="+mn-ea"/>
                <a:cs typeface="+mn-cs"/>
              </a:rPr>
              <a:t>Permission has been granted by Ordnance Survey to use the OS maps contained within this presentation. You are free to use with your groups for educational purposes.</a:t>
            </a:r>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a:t>
            </a:fld>
            <a:endParaRPr lang="en-GB"/>
          </a:p>
        </p:txBody>
      </p:sp>
    </p:spTree>
    <p:extLst>
      <p:ext uri="{BB962C8B-B14F-4D97-AF65-F5344CB8AC3E}">
        <p14:creationId xmlns:p14="http://schemas.microsoft.com/office/powerpoint/2010/main" val="676068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them for examples</a:t>
            </a:r>
            <a:r>
              <a:rPr lang="en-GB" baseline="0" dirty="0"/>
              <a:t> of area features before you click to show this map.</a:t>
            </a:r>
          </a:p>
          <a:p>
            <a:endParaRPr lang="en-GB" dirty="0"/>
          </a:p>
          <a:p>
            <a:r>
              <a:rPr lang="en-GB" dirty="0"/>
              <a:t>Talk about the different shades of woodland (bright green is access land)</a:t>
            </a:r>
          </a:p>
          <a:p>
            <a:r>
              <a:rPr lang="en-GB" dirty="0"/>
              <a:t>Different types</a:t>
            </a:r>
            <a:r>
              <a:rPr lang="en-GB" baseline="0" dirty="0"/>
              <a:t> of trees</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10</a:t>
            </a:fld>
            <a:endParaRPr lang="en-GB"/>
          </a:p>
        </p:txBody>
      </p:sp>
    </p:spTree>
    <p:extLst>
      <p:ext uri="{BB962C8B-B14F-4D97-AF65-F5344CB8AC3E}">
        <p14:creationId xmlns:p14="http://schemas.microsoft.com/office/powerpoint/2010/main" val="2712600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the mentioned features from previous slide on this real map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Also mention the access 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Maybe zoom into the slide if you know 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11</a:t>
            </a:fld>
            <a:endParaRPr lang="en-GB"/>
          </a:p>
        </p:txBody>
      </p:sp>
    </p:spTree>
    <p:extLst>
      <p:ext uri="{BB962C8B-B14F-4D97-AF65-F5344CB8AC3E}">
        <p14:creationId xmlns:p14="http://schemas.microsoft.com/office/powerpoint/2010/main" val="402920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them for examples</a:t>
            </a:r>
            <a:r>
              <a:rPr lang="en-GB" baseline="0" dirty="0"/>
              <a:t> of spot features before you click to show this map.</a:t>
            </a:r>
          </a:p>
          <a:p>
            <a:endParaRPr lang="en-GB" dirty="0"/>
          </a:p>
          <a:p>
            <a:r>
              <a:rPr lang="en-GB" dirty="0"/>
              <a:t>Identify</a:t>
            </a:r>
            <a:r>
              <a:rPr lang="en-GB" baseline="0" dirty="0"/>
              <a:t> the different features.</a:t>
            </a:r>
          </a:p>
          <a:p>
            <a:r>
              <a:rPr lang="en-GB" baseline="0" dirty="0"/>
              <a:t>Mention the black line at the phone box pointing to where it is when the map it too busy</a:t>
            </a:r>
          </a:p>
          <a:p>
            <a:r>
              <a:rPr lang="en-GB" baseline="0" dirty="0"/>
              <a:t>Mention that the tourist features are not always great to navigate by</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12</a:t>
            </a:fld>
            <a:endParaRPr lang="en-GB"/>
          </a:p>
        </p:txBody>
      </p:sp>
    </p:spTree>
    <p:extLst>
      <p:ext uri="{BB962C8B-B14F-4D97-AF65-F5344CB8AC3E}">
        <p14:creationId xmlns:p14="http://schemas.microsoft.com/office/powerpoint/2010/main" val="3495031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the mentioned features from the previous slide on this real map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Maybe zoom into the slide if you know how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13</a:t>
            </a:fld>
            <a:endParaRPr lang="en-GB"/>
          </a:p>
        </p:txBody>
      </p:sp>
    </p:spTree>
    <p:extLst>
      <p:ext uri="{BB962C8B-B14F-4D97-AF65-F5344CB8AC3E}">
        <p14:creationId xmlns:p14="http://schemas.microsoft.com/office/powerpoint/2010/main" val="2544714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 to our definition …</a:t>
            </a:r>
          </a:p>
          <a:p>
            <a:r>
              <a:rPr lang="en-GB" dirty="0"/>
              <a:t>We’re now</a:t>
            </a:r>
            <a:r>
              <a:rPr lang="en-GB" baseline="0" dirty="0"/>
              <a:t> going to talk about scale.</a:t>
            </a:r>
          </a:p>
          <a:p>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14</a:t>
            </a:fld>
            <a:endParaRPr lang="en-GB"/>
          </a:p>
        </p:txBody>
      </p:sp>
    </p:spTree>
    <p:extLst>
      <p:ext uri="{BB962C8B-B14F-4D97-AF65-F5344CB8AC3E}">
        <p14:creationId xmlns:p14="http://schemas.microsoft.com/office/powerpoint/2010/main" val="330547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1:25 000 means that one unit on the map is 25 000 units on the ground</a:t>
            </a:r>
          </a:p>
          <a:p>
            <a:r>
              <a:rPr lang="en-GB" baseline="0" dirty="0"/>
              <a:t>1cm = 25000cm More commonly referred to as 250m</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15</a:t>
            </a:fld>
            <a:endParaRPr lang="en-GB"/>
          </a:p>
        </p:txBody>
      </p:sp>
    </p:spTree>
    <p:extLst>
      <p:ext uri="{BB962C8B-B14F-4D97-AF65-F5344CB8AC3E}">
        <p14:creationId xmlns:p14="http://schemas.microsoft.com/office/powerpoint/2010/main" val="3337879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do get other Scales of maps for walkers</a:t>
            </a:r>
          </a:p>
          <a:p>
            <a:r>
              <a:rPr lang="en-GB" dirty="0"/>
              <a:t>Two</a:t>
            </a:r>
            <a:r>
              <a:rPr lang="en-GB" baseline="0" dirty="0"/>
              <a:t> maps of the same area. What are some of the differences between them</a:t>
            </a:r>
          </a:p>
          <a:p>
            <a:r>
              <a:rPr lang="en-GB" dirty="0"/>
              <a:t>Talk about advantages</a:t>
            </a:r>
            <a:r>
              <a:rPr lang="en-GB" baseline="0" dirty="0"/>
              <a:t> and disadvantages of each</a:t>
            </a:r>
          </a:p>
          <a:p>
            <a:r>
              <a:rPr lang="en-GB" baseline="0" dirty="0"/>
              <a:t>1:50000 less cluttered, clear contours, fewer maps required</a:t>
            </a:r>
          </a:p>
          <a:p>
            <a:r>
              <a:rPr lang="en-GB" baseline="0" dirty="0"/>
              <a:t>1:25000 more detail (walls) more tourist features, access land, more accurate measuring </a:t>
            </a:r>
            <a:r>
              <a:rPr lang="en-GB" baseline="0" dirty="0" err="1"/>
              <a:t>etc</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16</a:t>
            </a:fld>
            <a:endParaRPr lang="en-GB"/>
          </a:p>
        </p:txBody>
      </p:sp>
    </p:spTree>
    <p:extLst>
      <p:ext uri="{BB962C8B-B14F-4D97-AF65-F5344CB8AC3E}">
        <p14:creationId xmlns:p14="http://schemas.microsoft.com/office/powerpoint/2010/main" val="3223970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just a couple of questions on what they have covered so far or visit our website for links to google and Microsoft forms to copy to your area’s and send them a link</a:t>
            </a:r>
          </a:p>
        </p:txBody>
      </p:sp>
      <p:sp>
        <p:nvSpPr>
          <p:cNvPr id="4" name="Slide Number Placeholder 3"/>
          <p:cNvSpPr>
            <a:spLocks noGrp="1"/>
          </p:cNvSpPr>
          <p:nvPr>
            <p:ph type="sldNum" sz="quarter" idx="10"/>
          </p:nvPr>
        </p:nvSpPr>
        <p:spPr/>
        <p:txBody>
          <a:bodyPr/>
          <a:lstStyle/>
          <a:p>
            <a:fld id="{0BFE91F0-9802-4B1A-ADB5-A2E842E09843}" type="slidenum">
              <a:rPr lang="en-GB" smtClean="0"/>
              <a:t>17</a:t>
            </a:fld>
            <a:endParaRPr lang="en-GB"/>
          </a:p>
        </p:txBody>
      </p:sp>
    </p:spTree>
    <p:extLst>
      <p:ext uri="{BB962C8B-B14F-4D97-AF65-F5344CB8AC3E}">
        <p14:creationId xmlns:p14="http://schemas.microsoft.com/office/powerpoint/2010/main" val="2454725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can use their workbook for this (page 3) or if</a:t>
            </a:r>
            <a:r>
              <a:rPr lang="en-GB" baseline="0" dirty="0"/>
              <a:t> they have a physical map then you could set them a challenge on that. There are some PDF’s in the ‘sample maps’ folder of areas that we work in so you may have some examples there</a:t>
            </a:r>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18</a:t>
            </a:fld>
            <a:endParaRPr lang="en-GB"/>
          </a:p>
        </p:txBody>
      </p:sp>
    </p:spTree>
    <p:extLst>
      <p:ext uri="{BB962C8B-B14F-4D97-AF65-F5344CB8AC3E}">
        <p14:creationId xmlns:p14="http://schemas.microsoft.com/office/powerpoint/2010/main" val="92355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 little time out to talk</a:t>
            </a:r>
            <a:r>
              <a:rPr lang="en-GB" baseline="0" dirty="0"/>
              <a:t> about some of these aspects. </a:t>
            </a:r>
          </a:p>
          <a:p>
            <a:r>
              <a:rPr lang="en-GB" baseline="0" dirty="0"/>
              <a:t>Mention the grid lines (if you haven’t already) and how they are 1km</a:t>
            </a:r>
            <a:r>
              <a:rPr lang="en-GB" baseline="30000" dirty="0"/>
              <a:t>2</a:t>
            </a:r>
            <a:endParaRPr lang="en-GB" baseline="0" dirty="0"/>
          </a:p>
          <a:p>
            <a:r>
              <a:rPr lang="en-GB" baseline="0" dirty="0"/>
              <a:t>The legend or key they may have used in the features exercise</a:t>
            </a:r>
          </a:p>
          <a:p>
            <a:r>
              <a:rPr lang="en-GB" baseline="0" dirty="0"/>
              <a:t>Talk about orientation (north at the top)</a:t>
            </a:r>
            <a:br>
              <a:rPr lang="en-GB" baseline="0" dirty="0"/>
            </a:br>
            <a:r>
              <a:rPr lang="en-GB" baseline="0" dirty="0"/>
              <a:t>Talk about what bits are useful to us and which bits are not so useful.</a:t>
            </a:r>
          </a:p>
          <a:p>
            <a:r>
              <a:rPr lang="en-GB" baseline="0" dirty="0"/>
              <a:t>Maybe show them how to fold a map (though this could wait until the end)</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19</a:t>
            </a:fld>
            <a:endParaRPr lang="en-GB"/>
          </a:p>
        </p:txBody>
      </p:sp>
    </p:spTree>
    <p:extLst>
      <p:ext uri="{BB962C8B-B14F-4D97-AF65-F5344CB8AC3E}">
        <p14:creationId xmlns:p14="http://schemas.microsoft.com/office/powerpoint/2010/main" val="1067665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with asking them for a definition.</a:t>
            </a:r>
          </a:p>
          <a:p>
            <a:r>
              <a:rPr lang="en-GB" dirty="0"/>
              <a:t>Reveal</a:t>
            </a:r>
            <a:r>
              <a:rPr lang="en-GB" baseline="0" dirty="0"/>
              <a:t> the definition shown</a:t>
            </a:r>
          </a:p>
          <a:p>
            <a:r>
              <a:rPr lang="en-GB" baseline="0" dirty="0"/>
              <a:t>This is just one definition. There are star maps (not an area of land.)</a:t>
            </a:r>
          </a:p>
          <a:p>
            <a:r>
              <a:rPr lang="en-GB" baseline="0" dirty="0"/>
              <a:t>Tube maps (not to scale)</a:t>
            </a:r>
          </a:p>
          <a:p>
            <a:r>
              <a:rPr lang="en-GB" baseline="0" dirty="0"/>
              <a:t>Some definitions say it is a 2 dimensional representation of a 3 spherical area</a:t>
            </a:r>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a:t>
            </a:fld>
            <a:endParaRPr lang="en-GB"/>
          </a:p>
        </p:txBody>
      </p:sp>
    </p:spTree>
    <p:extLst>
      <p:ext uri="{BB962C8B-B14F-4D97-AF65-F5344CB8AC3E}">
        <p14:creationId xmlns:p14="http://schemas.microsoft.com/office/powerpoint/2010/main" val="91469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They can use their workbook for this or if</a:t>
            </a:r>
            <a:r>
              <a:rPr lang="en-GB" sz="1000" baseline="0" dirty="0"/>
              <a:t> they have a physical map then you could set them a challenge on that. There are some PDF’s in the ‘sample maps’ folder of areas that we work in so you may have some examples there.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Mention that when it gets to 99 the next number is 0 so the 4 or 6 figure grid reference like this is not unique as it covers 100km x 100km. How many km wide do you think the UK is? (pictorial answer on next slide)</a:t>
            </a:r>
          </a:p>
          <a:p>
            <a:endParaRPr lang="en-GB" sz="1000" dirty="0"/>
          </a:p>
        </p:txBody>
      </p:sp>
      <p:sp>
        <p:nvSpPr>
          <p:cNvPr id="4" name="Slide Number Placeholder 3"/>
          <p:cNvSpPr>
            <a:spLocks noGrp="1"/>
          </p:cNvSpPr>
          <p:nvPr>
            <p:ph type="sldNum" sz="quarter" idx="10"/>
          </p:nvPr>
        </p:nvSpPr>
        <p:spPr/>
        <p:txBody>
          <a:bodyPr/>
          <a:lstStyle/>
          <a:p>
            <a:fld id="{0BFE91F0-9802-4B1A-ADB5-A2E842E09843}" type="slidenum">
              <a:rPr lang="en-GB" smtClean="0"/>
              <a:t>20</a:t>
            </a:fld>
            <a:endParaRPr lang="en-GB"/>
          </a:p>
        </p:txBody>
      </p:sp>
    </p:spTree>
    <p:extLst>
      <p:ext uri="{BB962C8B-B14F-4D97-AF65-F5344CB8AC3E}">
        <p14:creationId xmlns:p14="http://schemas.microsoft.com/office/powerpoint/2010/main" val="632630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So each 4 or 6 figure grid reference refers to a point within a big square of 100km x 100km.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picture on the left shows all of those 100km squares.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Each 100km2  has a 2 letter prefix to add to all grid references which is usually ignored. Why?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Participants will need to know these grid letters if using e-</a:t>
            </a:r>
            <a:r>
              <a:rPr lang="en-GB" baseline="0" dirty="0" err="1"/>
              <a:t>DofE</a:t>
            </a:r>
            <a:r>
              <a:rPr lang="en-GB" baseline="0" dirty="0"/>
              <a:t> to search for a point in their route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It can always be found in each corner of a physical map</a:t>
            </a:r>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21</a:t>
            </a:fld>
            <a:endParaRPr lang="en-GB"/>
          </a:p>
        </p:txBody>
      </p:sp>
    </p:spTree>
    <p:extLst>
      <p:ext uri="{BB962C8B-B14F-4D97-AF65-F5344CB8AC3E}">
        <p14:creationId xmlns:p14="http://schemas.microsoft.com/office/powerpoint/2010/main" val="2306960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using a 1:50 000 map</a:t>
            </a:r>
            <a:r>
              <a:rPr lang="en-GB" baseline="0" dirty="0"/>
              <a:t> on this slide as contour lines are clearer on these maps</a:t>
            </a:r>
          </a:p>
          <a:p>
            <a:r>
              <a:rPr lang="en-GB" baseline="0" dirty="0"/>
              <a:t>Which way is up? </a:t>
            </a:r>
            <a:r>
              <a:rPr lang="en-GB" dirty="0"/>
              <a:t>You</a:t>
            </a:r>
            <a:r>
              <a:rPr lang="en-GB" baseline="0" dirty="0"/>
              <a:t> could mention things like…</a:t>
            </a:r>
          </a:p>
          <a:p>
            <a:r>
              <a:rPr lang="en-GB" baseline="0" dirty="0"/>
              <a:t>The top of brown contour line coloured height markings is up hill (most other text is top to north)</a:t>
            </a:r>
          </a:p>
          <a:p>
            <a:r>
              <a:rPr lang="en-GB" baseline="0" dirty="0"/>
              <a:t>Contour lines in valleys (with streams)  seem to point up hill (nice example right in the middle of the map</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22</a:t>
            </a:fld>
            <a:endParaRPr lang="en-GB"/>
          </a:p>
        </p:txBody>
      </p:sp>
    </p:spTree>
    <p:extLst>
      <p:ext uri="{BB962C8B-B14F-4D97-AF65-F5344CB8AC3E}">
        <p14:creationId xmlns:p14="http://schemas.microsoft.com/office/powerpoint/2010/main" val="1413861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on page</a:t>
            </a:r>
            <a:r>
              <a:rPr lang="en-GB" baseline="0" dirty="0"/>
              <a:t> 4 of the work book. Ask them to complete this and page 5 (next slide) and then individuals can come up and show on the screen where each thing is</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23</a:t>
            </a:fld>
            <a:endParaRPr lang="en-GB"/>
          </a:p>
        </p:txBody>
      </p:sp>
    </p:spTree>
    <p:extLst>
      <p:ext uri="{BB962C8B-B14F-4D97-AF65-F5344CB8AC3E}">
        <p14:creationId xmlns:p14="http://schemas.microsoft.com/office/powerpoint/2010/main" val="1232935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on page</a:t>
            </a:r>
            <a:r>
              <a:rPr lang="en-GB" baseline="0" dirty="0"/>
              <a:t> 5 of the work book. Page 6 also has an advanced exercise on contours so you could ask them to do them too. </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24</a:t>
            </a:fld>
            <a:endParaRPr lang="en-GB"/>
          </a:p>
        </p:txBody>
      </p:sp>
    </p:spTree>
    <p:extLst>
      <p:ext uri="{BB962C8B-B14F-4D97-AF65-F5344CB8AC3E}">
        <p14:creationId xmlns:p14="http://schemas.microsoft.com/office/powerpoint/2010/main" val="461741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to add time for walking up hill. </a:t>
            </a:r>
          </a:p>
          <a:p>
            <a:r>
              <a:rPr lang="en-GB" dirty="0"/>
              <a:t>We add 1 minute for each 10 m of climbing (this is sometimes one contour line and sometimes 2)</a:t>
            </a:r>
          </a:p>
          <a:p>
            <a:r>
              <a:rPr lang="en-GB" dirty="0"/>
              <a:t>We ignore downhill, sometimes it is faster sometimes it is slower (if very steep) so we just ignore it</a:t>
            </a:r>
          </a:p>
          <a:p>
            <a:r>
              <a:rPr lang="en-GB" dirty="0"/>
              <a:t>If you are using </a:t>
            </a:r>
            <a:r>
              <a:rPr lang="en-GB" dirty="0" err="1"/>
              <a:t>eDofE</a:t>
            </a:r>
            <a:r>
              <a:rPr lang="en-GB" dirty="0"/>
              <a:t> to plan your route it </a:t>
            </a:r>
            <a:r>
              <a:rPr lang="en-GB"/>
              <a:t>works it all out for you</a:t>
            </a:r>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25</a:t>
            </a:fld>
            <a:endParaRPr lang="en-GB"/>
          </a:p>
        </p:txBody>
      </p:sp>
    </p:spTree>
    <p:extLst>
      <p:ext uri="{BB962C8B-B14F-4D97-AF65-F5344CB8AC3E}">
        <p14:creationId xmlns:p14="http://schemas.microsoft.com/office/powerpoint/2010/main" val="3822467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Ordnance Survey</a:t>
            </a:r>
            <a:r>
              <a:rPr lang="en-GB" baseline="0" dirty="0"/>
              <a:t> Explorer </a:t>
            </a:r>
            <a:r>
              <a:rPr lang="en-GB" dirty="0"/>
              <a:t>map of Ilkley </a:t>
            </a:r>
            <a:r>
              <a:rPr lang="en-GB"/>
              <a:t>in Yorkshire</a:t>
            </a:r>
            <a:endParaRPr lang="en-GB" dirty="0"/>
          </a:p>
          <a:p>
            <a:r>
              <a:rPr lang="en-GB" dirty="0"/>
              <a:t>OS are an </a:t>
            </a:r>
            <a:r>
              <a:rPr lang="en-GB" baseline="0" dirty="0"/>
              <a:t>organisation responsible for mapping in the UK</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3</a:t>
            </a:fld>
            <a:endParaRPr lang="en-GB"/>
          </a:p>
        </p:txBody>
      </p:sp>
    </p:spTree>
    <p:extLst>
      <p:ext uri="{BB962C8B-B14F-4D97-AF65-F5344CB8AC3E}">
        <p14:creationId xmlns:p14="http://schemas.microsoft.com/office/powerpoint/2010/main" val="765673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Arial</a:t>
            </a:r>
            <a:r>
              <a:rPr lang="en-GB" baseline="0" dirty="0"/>
              <a:t> photo of the same area</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4</a:t>
            </a:fld>
            <a:endParaRPr lang="en-GB"/>
          </a:p>
        </p:txBody>
      </p:sp>
    </p:spTree>
    <p:extLst>
      <p:ext uri="{BB962C8B-B14F-4D97-AF65-F5344CB8AC3E}">
        <p14:creationId xmlns:p14="http://schemas.microsoft.com/office/powerpoint/2010/main" val="3023379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a:t>
            </a:r>
            <a:r>
              <a:rPr lang="en-GB" baseline="0" dirty="0"/>
              <a:t> map over the top of the photo</a:t>
            </a:r>
          </a:p>
          <a:p>
            <a:endParaRPr lang="en-GB" baseline="0" dirty="0"/>
          </a:p>
          <a:p>
            <a:r>
              <a:rPr lang="en-GB" dirty="0"/>
              <a:t>Flip between these 3 slides (you can use arrow keys to do this) to illustrate that the map is very accurate</a:t>
            </a:r>
          </a:p>
          <a:p>
            <a:r>
              <a:rPr lang="en-GB" dirty="0"/>
              <a:t>Highlight the roads to them. </a:t>
            </a:r>
          </a:p>
          <a:p>
            <a:r>
              <a:rPr lang="en-GB" dirty="0"/>
              <a:t>The field</a:t>
            </a:r>
            <a:r>
              <a:rPr lang="en-GB" baseline="0" dirty="0"/>
              <a:t> boundaries</a:t>
            </a:r>
          </a:p>
          <a:p>
            <a:r>
              <a:rPr lang="en-GB" baseline="0" dirty="0"/>
              <a:t>Farm tracks</a:t>
            </a:r>
          </a:p>
          <a:p>
            <a:r>
              <a:rPr lang="en-GB" baseline="0" dirty="0"/>
              <a:t>Woods </a:t>
            </a:r>
            <a:r>
              <a:rPr lang="en-GB" baseline="0" dirty="0" err="1"/>
              <a:t>etc</a:t>
            </a:r>
            <a:endParaRPr lang="en-GB" dirty="0"/>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5</a:t>
            </a:fld>
            <a:endParaRPr lang="en-GB"/>
          </a:p>
        </p:txBody>
      </p:sp>
    </p:spTree>
    <p:extLst>
      <p:ext uri="{BB962C8B-B14F-4D97-AF65-F5344CB8AC3E}">
        <p14:creationId xmlns:p14="http://schemas.microsoft.com/office/powerpoint/2010/main" val="2913517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 to our definition …</a:t>
            </a:r>
          </a:p>
          <a:p>
            <a:r>
              <a:rPr lang="en-GB" dirty="0"/>
              <a:t>We’ll talk about scale in a bit</a:t>
            </a:r>
            <a:r>
              <a:rPr lang="en-GB" baseline="0" dirty="0"/>
              <a:t> but</a:t>
            </a:r>
            <a:r>
              <a:rPr lang="en-GB" dirty="0"/>
              <a:t>.</a:t>
            </a:r>
          </a:p>
          <a:p>
            <a:r>
              <a:rPr lang="en-GB" dirty="0"/>
              <a:t>First we’re going to look at how things (features) are represented on UK Ordnance Survey maps like the one shown</a:t>
            </a:r>
          </a:p>
          <a:p>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6</a:t>
            </a:fld>
            <a:endParaRPr lang="en-GB"/>
          </a:p>
        </p:txBody>
      </p:sp>
    </p:spTree>
    <p:extLst>
      <p:ext uri="{BB962C8B-B14F-4D97-AF65-F5344CB8AC3E}">
        <p14:creationId xmlns:p14="http://schemas.microsoft.com/office/powerpoint/2010/main" val="657975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mention the categories. And define what they are. Maybe give one</a:t>
            </a:r>
            <a:r>
              <a:rPr lang="en-GB" baseline="0" dirty="0"/>
              <a:t> example of each</a:t>
            </a:r>
          </a:p>
          <a:p>
            <a:r>
              <a:rPr lang="en-GB" dirty="0"/>
              <a:t>We</a:t>
            </a:r>
            <a:r>
              <a:rPr lang="en-GB" baseline="0" dirty="0"/>
              <a:t> are going into more depth in a bit</a:t>
            </a:r>
            <a:endParaRPr lang="en-GB" dirty="0"/>
          </a:p>
        </p:txBody>
      </p:sp>
      <p:sp>
        <p:nvSpPr>
          <p:cNvPr id="4" name="Slide Number Placeholder 3"/>
          <p:cNvSpPr>
            <a:spLocks noGrp="1"/>
          </p:cNvSpPr>
          <p:nvPr>
            <p:ph type="sldNum" sz="quarter" idx="10"/>
          </p:nvPr>
        </p:nvSpPr>
        <p:spPr/>
        <p:txBody>
          <a:bodyPr/>
          <a:lstStyle/>
          <a:p>
            <a:fld id="{0BFE91F0-9802-4B1A-ADB5-A2E842E09843}" type="slidenum">
              <a:rPr lang="en-GB" smtClean="0"/>
              <a:t>7</a:t>
            </a:fld>
            <a:endParaRPr lang="en-GB"/>
          </a:p>
        </p:txBody>
      </p:sp>
    </p:spTree>
    <p:extLst>
      <p:ext uri="{BB962C8B-B14F-4D97-AF65-F5344CB8AC3E}">
        <p14:creationId xmlns:p14="http://schemas.microsoft.com/office/powerpoint/2010/main" val="2471049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them for examples</a:t>
            </a:r>
            <a:r>
              <a:rPr lang="en-GB" baseline="0" dirty="0"/>
              <a:t> of linear features before you click to show this map.</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Key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Roads are different colours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Different types of public rights of way</a:t>
            </a:r>
          </a:p>
          <a:p>
            <a:r>
              <a:rPr lang="en-GB" baseline="0" dirty="0"/>
              <a:t>In remote country paths may not follow public rights of way.</a:t>
            </a:r>
          </a:p>
          <a:p>
            <a:r>
              <a:rPr lang="en-GB" baseline="0" dirty="0"/>
              <a:t>Field boundaries (not just walls but could be hedges, fences or walls)</a:t>
            </a:r>
          </a:p>
          <a:p>
            <a:r>
              <a:rPr lang="en-GB" baseline="0" dirty="0"/>
              <a:t>Contours show hills but can be linear features (ridges, valleys). Each brown circle links points at the same height above sea level. We’ll talk more about contours later.</a:t>
            </a:r>
          </a:p>
        </p:txBody>
      </p:sp>
      <p:sp>
        <p:nvSpPr>
          <p:cNvPr id="4" name="Slide Number Placeholder 3"/>
          <p:cNvSpPr>
            <a:spLocks noGrp="1"/>
          </p:cNvSpPr>
          <p:nvPr>
            <p:ph type="sldNum" sz="quarter" idx="10"/>
          </p:nvPr>
        </p:nvSpPr>
        <p:spPr/>
        <p:txBody>
          <a:bodyPr/>
          <a:lstStyle/>
          <a:p>
            <a:fld id="{0BFE91F0-9802-4B1A-ADB5-A2E842E09843}" type="slidenum">
              <a:rPr lang="en-GB" smtClean="0"/>
              <a:t>8</a:t>
            </a:fld>
            <a:endParaRPr lang="en-GB"/>
          </a:p>
        </p:txBody>
      </p:sp>
    </p:spTree>
    <p:extLst>
      <p:ext uri="{BB962C8B-B14F-4D97-AF65-F5344CB8AC3E}">
        <p14:creationId xmlns:p14="http://schemas.microsoft.com/office/powerpoint/2010/main" val="1180242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the mentioned features from the previous slide on this real map.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Maybe zoom into the slide if you know how</a:t>
            </a:r>
          </a:p>
        </p:txBody>
      </p:sp>
      <p:sp>
        <p:nvSpPr>
          <p:cNvPr id="4" name="Slide Number Placeholder 3"/>
          <p:cNvSpPr>
            <a:spLocks noGrp="1"/>
          </p:cNvSpPr>
          <p:nvPr>
            <p:ph type="sldNum" sz="quarter" idx="10"/>
          </p:nvPr>
        </p:nvSpPr>
        <p:spPr/>
        <p:txBody>
          <a:bodyPr/>
          <a:lstStyle/>
          <a:p>
            <a:fld id="{0BFE91F0-9802-4B1A-ADB5-A2E842E09843}" type="slidenum">
              <a:rPr lang="en-GB" smtClean="0"/>
              <a:t>9</a:t>
            </a:fld>
            <a:endParaRPr lang="en-GB"/>
          </a:p>
        </p:txBody>
      </p:sp>
    </p:spTree>
    <p:extLst>
      <p:ext uri="{BB962C8B-B14F-4D97-AF65-F5344CB8AC3E}">
        <p14:creationId xmlns:p14="http://schemas.microsoft.com/office/powerpoint/2010/main" val="349503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Isosceles Triangle 19"/>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6" name="Isosceles Triangle 5"/>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Isosceles Triangle 4"/>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3/5/2022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9" name="Isosceles Triangle 18"/>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tif"/></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tif"/><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tif"/></Relationships>
</file>

<file path=ppt/slides/_rels/slide2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www.lupineadventure.co.uk/downloads/dofe-downloads.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9438" y="822365"/>
            <a:ext cx="7766936" cy="816864"/>
          </a:xfrm>
        </p:spPr>
        <p:txBody>
          <a:bodyPr/>
          <a:lstStyle/>
          <a:p>
            <a:pPr algn="l"/>
            <a:r>
              <a:rPr lang="en-GB" dirty="0">
                <a:solidFill>
                  <a:schemeClr val="accent2">
                    <a:lumMod val="75000"/>
                  </a:schemeClr>
                </a:solidFill>
              </a:rPr>
              <a:t>Introduction to OS Maps</a:t>
            </a:r>
            <a:endParaRPr lang="en-GB" dirty="0">
              <a:solidFill>
                <a:schemeClr val="accent2"/>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5" name="Picture 4">
            <a:extLst>
              <a:ext uri="{FF2B5EF4-FFF2-40B4-BE49-F238E27FC236}">
                <a16:creationId xmlns:a16="http://schemas.microsoft.com/office/drawing/2014/main" id="{C4CE0051-92EE-4622-A60E-0E6DEA97E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055" y="2227419"/>
            <a:ext cx="8029319" cy="3660425"/>
          </a:xfrm>
          <a:prstGeom prst="rect">
            <a:avLst/>
          </a:prstGeom>
          <a:ln>
            <a:solidFill>
              <a:schemeClr val="tx1"/>
            </a:solidFill>
          </a:ln>
        </p:spPr>
      </p:pic>
      <p:sp>
        <p:nvSpPr>
          <p:cNvPr id="6" name="Rectangle 5">
            <a:extLst>
              <a:ext uri="{FF2B5EF4-FFF2-40B4-BE49-F238E27FC236}">
                <a16:creationId xmlns:a16="http://schemas.microsoft.com/office/drawing/2014/main" id="{BACB05CF-633D-4ED2-AE9B-C0B8242C2726}"/>
              </a:ext>
            </a:extLst>
          </p:cNvPr>
          <p:cNvSpPr/>
          <p:nvPr/>
        </p:nvSpPr>
        <p:spPr>
          <a:xfrm>
            <a:off x="767055" y="6035635"/>
            <a:ext cx="1829347" cy="276999"/>
          </a:xfrm>
          <a:prstGeom prst="rect">
            <a:avLst/>
          </a:prstGeom>
          <a:noFill/>
        </p:spPr>
        <p:txBody>
          <a:bodyPr wrap="none">
            <a:spAutoFit/>
          </a:bodyPr>
          <a:lstStyle/>
          <a:p>
            <a:pPr algn="r"/>
            <a:r>
              <a:rPr lang="en-GB" baseline="30000" dirty="0">
                <a:solidFill>
                  <a:srgbClr val="000000"/>
                </a:solidFill>
                <a:latin typeface="Trebuchet MS" panose="020B0603020202020204" pitchFamily="34" charset="0"/>
              </a:rPr>
              <a:t>© Crown copyright 2020</a:t>
            </a:r>
          </a:p>
        </p:txBody>
      </p:sp>
    </p:spTree>
    <p:extLst>
      <p:ext uri="{BB962C8B-B14F-4D97-AF65-F5344CB8AC3E}">
        <p14:creationId xmlns:p14="http://schemas.microsoft.com/office/powerpoint/2010/main" val="807951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06986" y="791571"/>
            <a:ext cx="8978698" cy="744635"/>
          </a:xfrm>
        </p:spPr>
        <p:txBody>
          <a:bodyPr>
            <a:noAutofit/>
          </a:bodyPr>
          <a:lstStyle/>
          <a:p>
            <a:r>
              <a:rPr lang="en-GB" sz="4800" b="1" dirty="0">
                <a:solidFill>
                  <a:schemeClr val="tx1"/>
                </a:solidFill>
              </a:rPr>
              <a:t>Map Features – Area features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54758" y="1583141"/>
            <a:ext cx="8292078" cy="4820975"/>
          </a:xfrm>
          <a:prstGeom prst="rect">
            <a:avLst/>
          </a:prstGeom>
          <a:noFill/>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6499" y="5742778"/>
            <a:ext cx="1228199" cy="661338"/>
          </a:xfrm>
          <a:prstGeom prst="rect">
            <a:avLst/>
          </a:prstGeom>
        </p:spPr>
      </p:pic>
    </p:spTree>
    <p:extLst>
      <p:ext uri="{BB962C8B-B14F-4D97-AF65-F5344CB8AC3E}">
        <p14:creationId xmlns:p14="http://schemas.microsoft.com/office/powerpoint/2010/main" val="216896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06986" y="791571"/>
            <a:ext cx="8978698" cy="744635"/>
          </a:xfrm>
        </p:spPr>
        <p:txBody>
          <a:bodyPr>
            <a:noAutofit/>
          </a:bodyPr>
          <a:lstStyle/>
          <a:p>
            <a:r>
              <a:rPr lang="en-GB" sz="4800" b="1" dirty="0">
                <a:solidFill>
                  <a:schemeClr val="tx1"/>
                </a:solidFill>
              </a:rPr>
              <a:t>Map Features – Area features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pic>
        <p:nvPicPr>
          <p:cNvPr id="9" name="Content Placeholder 8" descr="Map&#10;&#10;Description automatically generated">
            <a:extLst>
              <a:ext uri="{FF2B5EF4-FFF2-40B4-BE49-F238E27FC236}">
                <a16:creationId xmlns:a16="http://schemas.microsoft.com/office/drawing/2014/main" id="{DC1EC43B-08D9-4C9F-BCC1-8C4FD70F7804}"/>
              </a:ext>
            </a:extLst>
          </p:cNvPr>
          <p:cNvPicPr>
            <a:picLocks noGrp="1" noChangeAspect="1"/>
          </p:cNvPicPr>
          <p:nvPr>
            <p:ph idx="1"/>
          </p:nvPr>
        </p:nvPicPr>
        <p:blipFill>
          <a:blip r:embed="rId4"/>
          <a:stretch>
            <a:fillRect/>
          </a:stretch>
        </p:blipFill>
        <p:spPr>
          <a:xfrm>
            <a:off x="1065201" y="1513086"/>
            <a:ext cx="6311021" cy="5102867"/>
          </a:xfrm>
        </p:spPr>
      </p:pic>
    </p:spTree>
    <p:extLst>
      <p:ext uri="{BB962C8B-B14F-4D97-AF65-F5344CB8AC3E}">
        <p14:creationId xmlns:p14="http://schemas.microsoft.com/office/powerpoint/2010/main" val="599783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06986" y="791571"/>
            <a:ext cx="8978698" cy="744635"/>
          </a:xfrm>
        </p:spPr>
        <p:txBody>
          <a:bodyPr>
            <a:noAutofit/>
          </a:bodyPr>
          <a:lstStyle/>
          <a:p>
            <a:r>
              <a:rPr lang="en-GB" sz="4800" b="1" dirty="0">
                <a:solidFill>
                  <a:schemeClr val="tx1"/>
                </a:solidFill>
              </a:rPr>
              <a:t>Map Features – Spot features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54759" y="1583141"/>
            <a:ext cx="8292076" cy="4820974"/>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6499" y="5742778"/>
            <a:ext cx="1228199" cy="661338"/>
          </a:xfrm>
          <a:prstGeom prst="rect">
            <a:avLst/>
          </a:prstGeom>
        </p:spPr>
      </p:pic>
    </p:spTree>
    <p:extLst>
      <p:ext uri="{BB962C8B-B14F-4D97-AF65-F5344CB8AC3E}">
        <p14:creationId xmlns:p14="http://schemas.microsoft.com/office/powerpoint/2010/main" val="335832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06986" y="791571"/>
            <a:ext cx="8978698" cy="744635"/>
          </a:xfrm>
        </p:spPr>
        <p:txBody>
          <a:bodyPr>
            <a:noAutofit/>
          </a:bodyPr>
          <a:lstStyle/>
          <a:p>
            <a:r>
              <a:rPr lang="en-GB" sz="4800" b="1" dirty="0">
                <a:solidFill>
                  <a:schemeClr val="tx1"/>
                </a:solidFill>
              </a:rPr>
              <a:t>Map Features – Spot features</a:t>
            </a:r>
            <a:br>
              <a:rPr lang="en-GB" sz="4800" b="1" dirty="0">
                <a:solidFill>
                  <a:schemeClr val="tx1"/>
                </a:solidFill>
              </a:rPr>
            </a:br>
            <a:endParaRPr lang="en-GB" sz="4800" b="1" dirty="0">
              <a:solidFill>
                <a:schemeClr val="tx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pic>
        <p:nvPicPr>
          <p:cNvPr id="9" name="Content Placeholder 8" descr="Map&#10;&#10;Description automatically generated">
            <a:extLst>
              <a:ext uri="{FF2B5EF4-FFF2-40B4-BE49-F238E27FC236}">
                <a16:creationId xmlns:a16="http://schemas.microsoft.com/office/drawing/2014/main" id="{DC1EC43B-08D9-4C9F-BCC1-8C4FD70F7804}"/>
              </a:ext>
            </a:extLst>
          </p:cNvPr>
          <p:cNvPicPr>
            <a:picLocks noGrp="1" noChangeAspect="1"/>
          </p:cNvPicPr>
          <p:nvPr>
            <p:ph idx="1"/>
          </p:nvPr>
        </p:nvPicPr>
        <p:blipFill>
          <a:blip r:embed="rId4"/>
          <a:stretch>
            <a:fillRect/>
          </a:stretch>
        </p:blipFill>
        <p:spPr>
          <a:xfrm>
            <a:off x="1065201" y="1513086"/>
            <a:ext cx="6311021" cy="5102867"/>
          </a:xfrm>
        </p:spPr>
      </p:pic>
    </p:spTree>
    <p:extLst>
      <p:ext uri="{BB962C8B-B14F-4D97-AF65-F5344CB8AC3E}">
        <p14:creationId xmlns:p14="http://schemas.microsoft.com/office/powerpoint/2010/main" val="1911040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sp>
        <p:nvSpPr>
          <p:cNvPr id="9" name="Title 1"/>
          <p:cNvSpPr txBox="1">
            <a:spLocks/>
          </p:cNvSpPr>
          <p:nvPr/>
        </p:nvSpPr>
        <p:spPr>
          <a:xfrm>
            <a:off x="854757" y="1536206"/>
            <a:ext cx="9024739" cy="140571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000" b="1" dirty="0">
                <a:solidFill>
                  <a:schemeClr val="tx1"/>
                </a:solidFill>
              </a:rPr>
              <a:t>A map is a </a:t>
            </a:r>
            <a:r>
              <a:rPr lang="en-GB" sz="4000" b="1" u="sng" dirty="0">
                <a:solidFill>
                  <a:schemeClr val="tx1"/>
                </a:solidFill>
              </a:rPr>
              <a:t>scaled</a:t>
            </a:r>
            <a:r>
              <a:rPr lang="en-GB" sz="4000" b="1" dirty="0">
                <a:solidFill>
                  <a:schemeClr val="tx1"/>
                </a:solidFill>
              </a:rPr>
              <a:t> diagram of the </a:t>
            </a:r>
            <a:r>
              <a:rPr lang="en-GB" sz="4000" b="1" u="sng" dirty="0">
                <a:solidFill>
                  <a:schemeClr val="tx1"/>
                </a:solidFill>
              </a:rPr>
              <a:t>features</a:t>
            </a:r>
            <a:r>
              <a:rPr lang="en-GB" sz="4000" b="1" dirty="0">
                <a:solidFill>
                  <a:schemeClr val="tx1"/>
                </a:solidFill>
              </a:rPr>
              <a:t> found in an area of land</a:t>
            </a:r>
          </a:p>
        </p:txBody>
      </p:sp>
      <p:sp>
        <p:nvSpPr>
          <p:cNvPr id="11" name="Title 1"/>
          <p:cNvSpPr txBox="1">
            <a:spLocks/>
          </p:cNvSpPr>
          <p:nvPr/>
        </p:nvSpPr>
        <p:spPr>
          <a:xfrm>
            <a:off x="806986" y="791571"/>
            <a:ext cx="4540265"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dirty="0">
                <a:solidFill>
                  <a:schemeClr val="tx1"/>
                </a:solidFill>
              </a:rPr>
              <a:t>What is a map?</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57" y="3084582"/>
            <a:ext cx="7743982" cy="3530345"/>
          </a:xfrm>
          <a:prstGeom prst="rect">
            <a:avLst/>
          </a:prstGeom>
          <a:ln>
            <a:solidFill>
              <a:schemeClr val="tx1"/>
            </a:solidFill>
          </a:ln>
        </p:spPr>
      </p:pic>
      <p:sp>
        <p:nvSpPr>
          <p:cNvPr id="10" name="Rectangle 9"/>
          <p:cNvSpPr/>
          <p:nvPr/>
        </p:nvSpPr>
        <p:spPr>
          <a:xfrm>
            <a:off x="8598739" y="6614927"/>
            <a:ext cx="1829347" cy="276999"/>
          </a:xfrm>
          <a:prstGeom prst="rect">
            <a:avLst/>
          </a:prstGeom>
          <a:noFill/>
        </p:spPr>
        <p:txBody>
          <a:bodyPr wrap="none">
            <a:spAutoFit/>
          </a:bodyPr>
          <a:lstStyle/>
          <a:p>
            <a:pPr algn="r"/>
            <a:r>
              <a:rPr lang="en-GB" baseline="30000" dirty="0">
                <a:solidFill>
                  <a:srgbClr val="000000"/>
                </a:solidFill>
                <a:latin typeface="Trebuchet MS" panose="020B0603020202020204" pitchFamily="34" charset="0"/>
              </a:rPr>
              <a:t>© Crown copyright 2020</a:t>
            </a:r>
          </a:p>
        </p:txBody>
      </p:sp>
    </p:spTree>
    <p:extLst>
      <p:ext uri="{BB962C8B-B14F-4D97-AF65-F5344CB8AC3E}">
        <p14:creationId xmlns:p14="http://schemas.microsoft.com/office/powerpoint/2010/main" val="648710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987" y="791571"/>
            <a:ext cx="2161400" cy="744635"/>
          </a:xfrm>
        </p:spPr>
        <p:txBody>
          <a:bodyPr>
            <a:noAutofit/>
          </a:bodyPr>
          <a:lstStyle/>
          <a:p>
            <a:r>
              <a:rPr lang="en-GB" sz="4800" b="1" dirty="0">
                <a:solidFill>
                  <a:schemeClr val="tx1"/>
                </a:solidFill>
              </a:rPr>
              <a:t>Scale</a:t>
            </a:r>
          </a:p>
        </p:txBody>
      </p:sp>
      <p:sp>
        <p:nvSpPr>
          <p:cNvPr id="3" name="Content Placeholder 2"/>
          <p:cNvSpPr>
            <a:spLocks noGrp="1"/>
          </p:cNvSpPr>
          <p:nvPr>
            <p:ph idx="1"/>
          </p:nvPr>
        </p:nvSpPr>
        <p:spPr>
          <a:xfrm>
            <a:off x="854757" y="1583141"/>
            <a:ext cx="7850440" cy="1516340"/>
          </a:xfrm>
        </p:spPr>
        <p:txBody>
          <a:bodyPr>
            <a:normAutofit fontScale="85000" lnSpcReduction="20000"/>
          </a:bodyPr>
          <a:lstStyle/>
          <a:p>
            <a:pPr marL="0" indent="0">
              <a:buNone/>
            </a:pPr>
            <a:r>
              <a:rPr lang="en-GB" sz="2800" dirty="0"/>
              <a:t>Ordnance Survey (OS) Explorer maps are to the scale of 1:25 000</a:t>
            </a:r>
          </a:p>
          <a:p>
            <a:pPr marL="0" indent="0">
              <a:buNone/>
            </a:pPr>
            <a:endParaRPr lang="en-GB" sz="2800" dirty="0"/>
          </a:p>
          <a:p>
            <a:pPr marL="0" indent="0">
              <a:buNone/>
            </a:pPr>
            <a:r>
              <a:rPr lang="en-GB" sz="2800" dirty="0"/>
              <a:t>What does 1:25 000 mean?</a:t>
            </a:r>
          </a:p>
          <a:p>
            <a:pPr marL="0" indent="0">
              <a:buNone/>
            </a:pPr>
            <a:endParaRPr lang="en-GB"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57" y="3084582"/>
            <a:ext cx="7743982" cy="3530345"/>
          </a:xfrm>
          <a:prstGeom prst="rect">
            <a:avLst/>
          </a:prstGeom>
          <a:ln>
            <a:solidFill>
              <a:schemeClr val="tx1"/>
            </a:solidFill>
          </a:ln>
        </p:spPr>
      </p:pic>
      <p:sp>
        <p:nvSpPr>
          <p:cNvPr id="8" name="Rectangle 7"/>
          <p:cNvSpPr/>
          <p:nvPr/>
        </p:nvSpPr>
        <p:spPr>
          <a:xfrm>
            <a:off x="8598739" y="6614927"/>
            <a:ext cx="1829347" cy="276999"/>
          </a:xfrm>
          <a:prstGeom prst="rect">
            <a:avLst/>
          </a:prstGeom>
          <a:noFill/>
        </p:spPr>
        <p:txBody>
          <a:bodyPr wrap="none">
            <a:spAutoFit/>
          </a:bodyPr>
          <a:lstStyle/>
          <a:p>
            <a:pPr algn="r"/>
            <a:r>
              <a:rPr lang="en-GB" baseline="30000" dirty="0">
                <a:solidFill>
                  <a:srgbClr val="000000"/>
                </a:solidFill>
                <a:latin typeface="Trebuchet MS" panose="020B0603020202020204" pitchFamily="34" charset="0"/>
              </a:rPr>
              <a:t>© Crown copyright 2020</a:t>
            </a:r>
          </a:p>
        </p:txBody>
      </p:sp>
    </p:spTree>
    <p:extLst>
      <p:ext uri="{BB962C8B-B14F-4D97-AF65-F5344CB8AC3E}">
        <p14:creationId xmlns:p14="http://schemas.microsoft.com/office/powerpoint/2010/main" val="3607829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0374" y="5067693"/>
            <a:ext cx="1747594" cy="584775"/>
          </a:xfrm>
          <a:prstGeom prst="rect">
            <a:avLst/>
          </a:prstGeom>
          <a:noFill/>
        </p:spPr>
        <p:txBody>
          <a:bodyPr wrap="none" rtlCol="0">
            <a:spAutoFit/>
          </a:bodyPr>
          <a:lstStyle/>
          <a:p>
            <a:r>
              <a:rPr lang="en-GB" sz="3200" dirty="0"/>
              <a:t>1:50 000</a:t>
            </a:r>
          </a:p>
        </p:txBody>
      </p:sp>
      <p:sp>
        <p:nvSpPr>
          <p:cNvPr id="4" name="TextBox 3"/>
          <p:cNvSpPr txBox="1"/>
          <p:nvPr/>
        </p:nvSpPr>
        <p:spPr>
          <a:xfrm>
            <a:off x="5032537" y="6014947"/>
            <a:ext cx="1871025" cy="584775"/>
          </a:xfrm>
          <a:prstGeom prst="rect">
            <a:avLst/>
          </a:prstGeom>
          <a:noFill/>
        </p:spPr>
        <p:txBody>
          <a:bodyPr wrap="none" rtlCol="0">
            <a:spAutoFit/>
          </a:bodyPr>
          <a:lstStyle/>
          <a:p>
            <a:r>
              <a:rPr lang="en-GB" sz="3200" dirty="0"/>
              <a:t>1: 25 000</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373" y="2257105"/>
            <a:ext cx="3136398" cy="2316485"/>
          </a:xfrm>
          <a:prstGeom prst="rect">
            <a:avLst/>
          </a:prstGeom>
          <a:ln>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0174" y="834471"/>
            <a:ext cx="6050292" cy="4892050"/>
          </a:xfrm>
          <a:prstGeom prst="rect">
            <a:avLst/>
          </a:prstGeom>
          <a:ln>
            <a:solidFill>
              <a:schemeClr val="tx1"/>
            </a:solidFill>
          </a:ln>
        </p:spPr>
      </p:pic>
      <p:sp>
        <p:nvSpPr>
          <p:cNvPr id="9" name="TextBox 8"/>
          <p:cNvSpPr txBox="1"/>
          <p:nvPr/>
        </p:nvSpPr>
        <p:spPr>
          <a:xfrm>
            <a:off x="4723870" y="2430046"/>
            <a:ext cx="428322" cy="369332"/>
          </a:xfrm>
          <a:prstGeom prst="rect">
            <a:avLst/>
          </a:prstGeom>
          <a:noFill/>
        </p:spPr>
        <p:txBody>
          <a:bodyPr wrap="none" rtlCol="0">
            <a:spAutoFit/>
          </a:bodyPr>
          <a:lstStyle/>
          <a:p>
            <a:r>
              <a:rPr lang="en-GB" dirty="0"/>
              <a:t>74</a:t>
            </a:r>
          </a:p>
        </p:txBody>
      </p:sp>
      <p:sp>
        <p:nvSpPr>
          <p:cNvPr id="11" name="TextBox 10"/>
          <p:cNvSpPr txBox="1"/>
          <p:nvPr/>
        </p:nvSpPr>
        <p:spPr>
          <a:xfrm>
            <a:off x="4735888" y="3879823"/>
            <a:ext cx="428322" cy="369332"/>
          </a:xfrm>
          <a:prstGeom prst="rect">
            <a:avLst/>
          </a:prstGeom>
          <a:noFill/>
        </p:spPr>
        <p:txBody>
          <a:bodyPr wrap="none" rtlCol="0">
            <a:spAutoFit/>
          </a:bodyPr>
          <a:lstStyle/>
          <a:p>
            <a:r>
              <a:rPr lang="en-GB" dirty="0"/>
              <a:t>73</a:t>
            </a:r>
          </a:p>
        </p:txBody>
      </p:sp>
      <p:sp>
        <p:nvSpPr>
          <p:cNvPr id="12" name="TextBox 11"/>
          <p:cNvSpPr txBox="1"/>
          <p:nvPr/>
        </p:nvSpPr>
        <p:spPr>
          <a:xfrm>
            <a:off x="4773613" y="5329600"/>
            <a:ext cx="428322" cy="369332"/>
          </a:xfrm>
          <a:prstGeom prst="rect">
            <a:avLst/>
          </a:prstGeom>
          <a:noFill/>
        </p:spPr>
        <p:txBody>
          <a:bodyPr wrap="none" rtlCol="0">
            <a:spAutoFit/>
          </a:bodyPr>
          <a:lstStyle/>
          <a:p>
            <a:r>
              <a:rPr lang="en-GB" dirty="0"/>
              <a:t>72</a:t>
            </a:r>
          </a:p>
        </p:txBody>
      </p:sp>
      <p:sp>
        <p:nvSpPr>
          <p:cNvPr id="13" name="TextBox 12"/>
          <p:cNvSpPr txBox="1"/>
          <p:nvPr/>
        </p:nvSpPr>
        <p:spPr>
          <a:xfrm>
            <a:off x="5057291" y="5720961"/>
            <a:ext cx="428322" cy="369332"/>
          </a:xfrm>
          <a:prstGeom prst="rect">
            <a:avLst/>
          </a:prstGeom>
          <a:noFill/>
        </p:spPr>
        <p:txBody>
          <a:bodyPr wrap="none" rtlCol="0">
            <a:spAutoFit/>
          </a:bodyPr>
          <a:lstStyle/>
          <a:p>
            <a:r>
              <a:rPr lang="en-GB" dirty="0"/>
              <a:t>80</a:t>
            </a:r>
          </a:p>
        </p:txBody>
      </p:sp>
      <p:sp>
        <p:nvSpPr>
          <p:cNvPr id="14" name="TextBox 13"/>
          <p:cNvSpPr txBox="1"/>
          <p:nvPr/>
        </p:nvSpPr>
        <p:spPr>
          <a:xfrm>
            <a:off x="6504225" y="5720961"/>
            <a:ext cx="428322" cy="369332"/>
          </a:xfrm>
          <a:prstGeom prst="rect">
            <a:avLst/>
          </a:prstGeom>
          <a:noFill/>
        </p:spPr>
        <p:txBody>
          <a:bodyPr wrap="none" rtlCol="0">
            <a:spAutoFit/>
          </a:bodyPr>
          <a:lstStyle/>
          <a:p>
            <a:r>
              <a:rPr lang="en-GB" dirty="0"/>
              <a:t>81</a:t>
            </a:r>
          </a:p>
        </p:txBody>
      </p:sp>
      <p:sp>
        <p:nvSpPr>
          <p:cNvPr id="15" name="TextBox 14"/>
          <p:cNvSpPr txBox="1"/>
          <p:nvPr/>
        </p:nvSpPr>
        <p:spPr>
          <a:xfrm>
            <a:off x="7951159" y="5720961"/>
            <a:ext cx="428322" cy="369332"/>
          </a:xfrm>
          <a:prstGeom prst="rect">
            <a:avLst/>
          </a:prstGeom>
          <a:noFill/>
        </p:spPr>
        <p:txBody>
          <a:bodyPr wrap="none" rtlCol="0">
            <a:spAutoFit/>
          </a:bodyPr>
          <a:lstStyle/>
          <a:p>
            <a:r>
              <a:rPr lang="en-GB" dirty="0"/>
              <a:t>82</a:t>
            </a:r>
          </a:p>
        </p:txBody>
      </p:sp>
      <p:sp>
        <p:nvSpPr>
          <p:cNvPr id="16" name="TextBox 15"/>
          <p:cNvSpPr txBox="1"/>
          <p:nvPr/>
        </p:nvSpPr>
        <p:spPr>
          <a:xfrm>
            <a:off x="9350508" y="5720961"/>
            <a:ext cx="428322" cy="369332"/>
          </a:xfrm>
          <a:prstGeom prst="rect">
            <a:avLst/>
          </a:prstGeom>
          <a:noFill/>
        </p:spPr>
        <p:txBody>
          <a:bodyPr wrap="none" rtlCol="0">
            <a:spAutoFit/>
          </a:bodyPr>
          <a:lstStyle/>
          <a:p>
            <a:r>
              <a:rPr lang="en-GB" dirty="0"/>
              <a:t>83</a:t>
            </a:r>
          </a:p>
        </p:txBody>
      </p:sp>
      <p:sp>
        <p:nvSpPr>
          <p:cNvPr id="17" name="TextBox 16"/>
          <p:cNvSpPr txBox="1"/>
          <p:nvPr/>
        </p:nvSpPr>
        <p:spPr>
          <a:xfrm>
            <a:off x="10835775" y="5720961"/>
            <a:ext cx="428322" cy="369332"/>
          </a:xfrm>
          <a:prstGeom prst="rect">
            <a:avLst/>
          </a:prstGeom>
          <a:noFill/>
        </p:spPr>
        <p:txBody>
          <a:bodyPr wrap="none" rtlCol="0">
            <a:spAutoFit/>
          </a:bodyPr>
          <a:lstStyle/>
          <a:p>
            <a:r>
              <a:rPr lang="en-GB" dirty="0"/>
              <a:t>84</a:t>
            </a:r>
          </a:p>
        </p:txBody>
      </p:sp>
      <p:sp>
        <p:nvSpPr>
          <p:cNvPr id="18" name="TextBox 17"/>
          <p:cNvSpPr txBox="1"/>
          <p:nvPr/>
        </p:nvSpPr>
        <p:spPr>
          <a:xfrm>
            <a:off x="4724296" y="980269"/>
            <a:ext cx="428322" cy="369332"/>
          </a:xfrm>
          <a:prstGeom prst="rect">
            <a:avLst/>
          </a:prstGeom>
          <a:noFill/>
        </p:spPr>
        <p:txBody>
          <a:bodyPr wrap="none" rtlCol="0">
            <a:spAutoFit/>
          </a:bodyPr>
          <a:lstStyle/>
          <a:p>
            <a:r>
              <a:rPr lang="en-GB" dirty="0"/>
              <a:t>75</a:t>
            </a:r>
          </a:p>
        </p:txBody>
      </p:sp>
      <p:sp>
        <p:nvSpPr>
          <p:cNvPr id="19" name="TextBox 18"/>
          <p:cNvSpPr txBox="1"/>
          <p:nvPr/>
        </p:nvSpPr>
        <p:spPr>
          <a:xfrm>
            <a:off x="596953" y="2888363"/>
            <a:ext cx="428322" cy="369332"/>
          </a:xfrm>
          <a:prstGeom prst="rect">
            <a:avLst/>
          </a:prstGeom>
          <a:noFill/>
        </p:spPr>
        <p:txBody>
          <a:bodyPr wrap="none" rtlCol="0">
            <a:spAutoFit/>
          </a:bodyPr>
          <a:lstStyle/>
          <a:p>
            <a:r>
              <a:rPr lang="en-GB" dirty="0"/>
              <a:t>74</a:t>
            </a:r>
          </a:p>
        </p:txBody>
      </p:sp>
      <p:sp>
        <p:nvSpPr>
          <p:cNvPr id="20" name="TextBox 19"/>
          <p:cNvSpPr txBox="1"/>
          <p:nvPr/>
        </p:nvSpPr>
        <p:spPr>
          <a:xfrm>
            <a:off x="608971" y="3614806"/>
            <a:ext cx="428322" cy="369332"/>
          </a:xfrm>
          <a:prstGeom prst="rect">
            <a:avLst/>
          </a:prstGeom>
          <a:noFill/>
        </p:spPr>
        <p:txBody>
          <a:bodyPr wrap="none" rtlCol="0">
            <a:spAutoFit/>
          </a:bodyPr>
          <a:lstStyle/>
          <a:p>
            <a:r>
              <a:rPr lang="en-GB" dirty="0"/>
              <a:t>73</a:t>
            </a:r>
          </a:p>
        </p:txBody>
      </p:sp>
      <p:sp>
        <p:nvSpPr>
          <p:cNvPr id="21" name="TextBox 20"/>
          <p:cNvSpPr txBox="1"/>
          <p:nvPr/>
        </p:nvSpPr>
        <p:spPr>
          <a:xfrm>
            <a:off x="646696" y="4232071"/>
            <a:ext cx="428322" cy="369332"/>
          </a:xfrm>
          <a:prstGeom prst="rect">
            <a:avLst/>
          </a:prstGeom>
          <a:noFill/>
        </p:spPr>
        <p:txBody>
          <a:bodyPr wrap="none" rtlCol="0">
            <a:spAutoFit/>
          </a:bodyPr>
          <a:lstStyle/>
          <a:p>
            <a:r>
              <a:rPr lang="en-GB" dirty="0"/>
              <a:t>72</a:t>
            </a:r>
          </a:p>
        </p:txBody>
      </p:sp>
      <p:sp>
        <p:nvSpPr>
          <p:cNvPr id="22" name="TextBox 21"/>
          <p:cNvSpPr txBox="1"/>
          <p:nvPr/>
        </p:nvSpPr>
        <p:spPr>
          <a:xfrm>
            <a:off x="930374" y="4568840"/>
            <a:ext cx="428322" cy="369332"/>
          </a:xfrm>
          <a:prstGeom prst="rect">
            <a:avLst/>
          </a:prstGeom>
          <a:noFill/>
        </p:spPr>
        <p:txBody>
          <a:bodyPr wrap="none" rtlCol="0">
            <a:spAutoFit/>
          </a:bodyPr>
          <a:lstStyle/>
          <a:p>
            <a:r>
              <a:rPr lang="en-GB" dirty="0"/>
              <a:t>80</a:t>
            </a:r>
          </a:p>
        </p:txBody>
      </p:sp>
      <p:sp>
        <p:nvSpPr>
          <p:cNvPr id="23" name="TextBox 22"/>
          <p:cNvSpPr txBox="1"/>
          <p:nvPr/>
        </p:nvSpPr>
        <p:spPr>
          <a:xfrm>
            <a:off x="1613034" y="4568840"/>
            <a:ext cx="428322" cy="369332"/>
          </a:xfrm>
          <a:prstGeom prst="rect">
            <a:avLst/>
          </a:prstGeom>
          <a:noFill/>
        </p:spPr>
        <p:txBody>
          <a:bodyPr wrap="none" rtlCol="0">
            <a:spAutoFit/>
          </a:bodyPr>
          <a:lstStyle/>
          <a:p>
            <a:r>
              <a:rPr lang="en-GB" dirty="0"/>
              <a:t>81</a:t>
            </a:r>
          </a:p>
        </p:txBody>
      </p:sp>
      <p:sp>
        <p:nvSpPr>
          <p:cNvPr id="24" name="TextBox 23"/>
          <p:cNvSpPr txBox="1"/>
          <p:nvPr/>
        </p:nvSpPr>
        <p:spPr>
          <a:xfrm>
            <a:off x="2363931" y="4568840"/>
            <a:ext cx="428322" cy="369332"/>
          </a:xfrm>
          <a:prstGeom prst="rect">
            <a:avLst/>
          </a:prstGeom>
          <a:noFill/>
        </p:spPr>
        <p:txBody>
          <a:bodyPr wrap="none" rtlCol="0">
            <a:spAutoFit/>
          </a:bodyPr>
          <a:lstStyle/>
          <a:p>
            <a:r>
              <a:rPr lang="en-GB" dirty="0"/>
              <a:t>82</a:t>
            </a:r>
          </a:p>
        </p:txBody>
      </p:sp>
      <p:sp>
        <p:nvSpPr>
          <p:cNvPr id="25" name="TextBox 24"/>
          <p:cNvSpPr txBox="1"/>
          <p:nvPr/>
        </p:nvSpPr>
        <p:spPr>
          <a:xfrm>
            <a:off x="3094539" y="4568840"/>
            <a:ext cx="428322" cy="369332"/>
          </a:xfrm>
          <a:prstGeom prst="rect">
            <a:avLst/>
          </a:prstGeom>
          <a:noFill/>
        </p:spPr>
        <p:txBody>
          <a:bodyPr wrap="none" rtlCol="0">
            <a:spAutoFit/>
          </a:bodyPr>
          <a:lstStyle/>
          <a:p>
            <a:r>
              <a:rPr lang="en-GB" dirty="0"/>
              <a:t>83</a:t>
            </a:r>
          </a:p>
        </p:txBody>
      </p:sp>
      <p:sp>
        <p:nvSpPr>
          <p:cNvPr id="26" name="TextBox 25"/>
          <p:cNvSpPr txBox="1"/>
          <p:nvPr/>
        </p:nvSpPr>
        <p:spPr>
          <a:xfrm>
            <a:off x="3801879" y="4568840"/>
            <a:ext cx="428322" cy="369332"/>
          </a:xfrm>
          <a:prstGeom prst="rect">
            <a:avLst/>
          </a:prstGeom>
          <a:noFill/>
        </p:spPr>
        <p:txBody>
          <a:bodyPr wrap="none" rtlCol="0">
            <a:spAutoFit/>
          </a:bodyPr>
          <a:lstStyle/>
          <a:p>
            <a:r>
              <a:rPr lang="en-GB" dirty="0"/>
              <a:t>84</a:t>
            </a:r>
          </a:p>
        </p:txBody>
      </p:sp>
      <p:sp>
        <p:nvSpPr>
          <p:cNvPr id="27" name="TextBox 26"/>
          <p:cNvSpPr txBox="1"/>
          <p:nvPr/>
        </p:nvSpPr>
        <p:spPr>
          <a:xfrm>
            <a:off x="597379" y="2161919"/>
            <a:ext cx="428322" cy="369332"/>
          </a:xfrm>
          <a:prstGeom prst="rect">
            <a:avLst/>
          </a:prstGeom>
          <a:noFill/>
        </p:spPr>
        <p:txBody>
          <a:bodyPr wrap="none" rtlCol="0">
            <a:spAutoFit/>
          </a:bodyPr>
          <a:lstStyle/>
          <a:p>
            <a:r>
              <a:rPr lang="en-GB" dirty="0"/>
              <a:t>75</a:t>
            </a:r>
          </a:p>
        </p:txBody>
      </p:sp>
      <p:sp>
        <p:nvSpPr>
          <p:cNvPr id="31" name="Title 1"/>
          <p:cNvSpPr>
            <a:spLocks noGrp="1"/>
          </p:cNvSpPr>
          <p:nvPr>
            <p:ph type="title"/>
          </p:nvPr>
        </p:nvSpPr>
        <p:spPr>
          <a:xfrm>
            <a:off x="806987" y="791571"/>
            <a:ext cx="2161400" cy="744635"/>
          </a:xfrm>
        </p:spPr>
        <p:txBody>
          <a:bodyPr>
            <a:noAutofit/>
          </a:bodyPr>
          <a:lstStyle/>
          <a:p>
            <a:r>
              <a:rPr lang="en-GB" sz="4800" b="1" dirty="0">
                <a:solidFill>
                  <a:schemeClr val="tx1"/>
                </a:solidFill>
              </a:rPr>
              <a:t>Scale</a:t>
            </a:r>
          </a:p>
        </p:txBody>
      </p:sp>
      <p:sp>
        <p:nvSpPr>
          <p:cNvPr id="29"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sp>
        <p:nvSpPr>
          <p:cNvPr id="28" name="Rectangle 27"/>
          <p:cNvSpPr/>
          <p:nvPr/>
        </p:nvSpPr>
        <p:spPr>
          <a:xfrm>
            <a:off x="10135262" y="6307334"/>
            <a:ext cx="1829347" cy="276999"/>
          </a:xfrm>
          <a:prstGeom prst="rect">
            <a:avLst/>
          </a:prstGeom>
          <a:noFill/>
        </p:spPr>
        <p:txBody>
          <a:bodyPr wrap="none">
            <a:spAutoFit/>
          </a:bodyPr>
          <a:lstStyle/>
          <a:p>
            <a:pPr algn="r"/>
            <a:r>
              <a:rPr lang="en-GB" baseline="30000" dirty="0">
                <a:solidFill>
                  <a:srgbClr val="000000"/>
                </a:solidFill>
                <a:latin typeface="Trebuchet MS" panose="020B0603020202020204" pitchFamily="34" charset="0"/>
              </a:rPr>
              <a:t>© Crown copyright 2020</a:t>
            </a:r>
          </a:p>
        </p:txBody>
      </p:sp>
    </p:spTree>
    <p:extLst>
      <p:ext uri="{BB962C8B-B14F-4D97-AF65-F5344CB8AC3E}">
        <p14:creationId xmlns:p14="http://schemas.microsoft.com/office/powerpoint/2010/main" val="1605051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0974" y="1433114"/>
            <a:ext cx="7766936" cy="2018014"/>
          </a:xfrm>
        </p:spPr>
        <p:txBody>
          <a:bodyPr/>
          <a:lstStyle/>
          <a:p>
            <a:pPr algn="ctr"/>
            <a:r>
              <a:rPr lang="en-GB" sz="4400" b="1" dirty="0">
                <a:solidFill>
                  <a:schemeClr val="tx1"/>
                </a:solidFill>
              </a:rPr>
              <a:t>Go to page 2 of your Workbook and answer the questions on map scales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sp>
        <p:nvSpPr>
          <p:cNvPr id="3" name="TextBox 2">
            <a:extLst>
              <a:ext uri="{FF2B5EF4-FFF2-40B4-BE49-F238E27FC236}">
                <a16:creationId xmlns:a16="http://schemas.microsoft.com/office/drawing/2014/main" id="{B7801038-75E5-4BDD-86C4-D3369E0C3ECE}"/>
              </a:ext>
            </a:extLst>
          </p:cNvPr>
          <p:cNvSpPr txBox="1"/>
          <p:nvPr/>
        </p:nvSpPr>
        <p:spPr>
          <a:xfrm>
            <a:off x="895645" y="4051727"/>
            <a:ext cx="8757594" cy="1200329"/>
          </a:xfrm>
          <a:custGeom>
            <a:avLst/>
            <a:gdLst>
              <a:gd name="connsiteX0" fmla="*/ 0 w 8757594"/>
              <a:gd name="connsiteY0" fmla="*/ 0 h 1200329"/>
              <a:gd name="connsiteX1" fmla="*/ 8757594 w 8757594"/>
              <a:gd name="connsiteY1" fmla="*/ 0 h 1200329"/>
              <a:gd name="connsiteX2" fmla="*/ 8757594 w 8757594"/>
              <a:gd name="connsiteY2" fmla="*/ 1200329 h 1200329"/>
              <a:gd name="connsiteX3" fmla="*/ 0 w 8757594"/>
              <a:gd name="connsiteY3" fmla="*/ 1200329 h 1200329"/>
              <a:gd name="connsiteX4" fmla="*/ 0 w 875759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7594" h="1200329" extrusionOk="0">
                <a:moveTo>
                  <a:pt x="0" y="0"/>
                </a:moveTo>
                <a:cubicBezTo>
                  <a:pt x="2544348" y="-5264"/>
                  <a:pt x="6858860" y="84467"/>
                  <a:pt x="8757594" y="0"/>
                </a:cubicBezTo>
                <a:cubicBezTo>
                  <a:pt x="8720667" y="393021"/>
                  <a:pt x="8725551" y="1014765"/>
                  <a:pt x="8757594" y="1200329"/>
                </a:cubicBezTo>
                <a:cubicBezTo>
                  <a:pt x="6449211" y="1306649"/>
                  <a:pt x="1094416" y="1192680"/>
                  <a:pt x="0" y="1200329"/>
                </a:cubicBezTo>
                <a:cubicBezTo>
                  <a:pt x="-39762" y="727104"/>
                  <a:pt x="103026" y="164741"/>
                  <a:pt x="0" y="0"/>
                </a:cubicBezTo>
                <a:close/>
              </a:path>
            </a:pathLst>
          </a:custGeom>
          <a:no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rtlCol="0">
            <a:spAutoFit/>
          </a:bodyPr>
          <a:lstStyle/>
          <a:p>
            <a:pPr algn="ctr"/>
            <a:r>
              <a:rPr lang="en-GB" dirty="0"/>
              <a:t>An editable PDF of the Workbook can be downloaded from https://www.lupineadventure.co.uk/downloads/dofe-downloads.html#workbook</a:t>
            </a:r>
          </a:p>
          <a:p>
            <a:pPr algn="ctr"/>
            <a:endParaRPr lang="en-GB" dirty="0"/>
          </a:p>
          <a:p>
            <a:pPr algn="ctr"/>
            <a:r>
              <a:rPr lang="en-GB" dirty="0"/>
              <a:t>Or  Google ‘Lupine Adventure </a:t>
            </a:r>
            <a:r>
              <a:rPr lang="en-GB" dirty="0" err="1"/>
              <a:t>dofe</a:t>
            </a:r>
            <a:r>
              <a:rPr lang="en-GB" dirty="0"/>
              <a:t> downloads’</a:t>
            </a:r>
          </a:p>
        </p:txBody>
      </p:sp>
    </p:spTree>
    <p:extLst>
      <p:ext uri="{BB962C8B-B14F-4D97-AF65-F5344CB8AC3E}">
        <p14:creationId xmlns:p14="http://schemas.microsoft.com/office/powerpoint/2010/main" val="1518320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sp>
        <p:nvSpPr>
          <p:cNvPr id="6" name="TextBox 5"/>
          <p:cNvSpPr txBox="1"/>
          <p:nvPr/>
        </p:nvSpPr>
        <p:spPr>
          <a:xfrm>
            <a:off x="854757" y="1650008"/>
            <a:ext cx="1451717" cy="461665"/>
          </a:xfrm>
          <a:prstGeom prst="rect">
            <a:avLst/>
          </a:prstGeom>
          <a:noFill/>
        </p:spPr>
        <p:txBody>
          <a:bodyPr wrap="square" rtlCol="0">
            <a:spAutoFit/>
          </a:bodyPr>
          <a:lstStyle/>
          <a:p>
            <a:r>
              <a:rPr lang="en-GB" sz="2400" dirty="0"/>
              <a:t>1:25 000</a:t>
            </a:r>
          </a:p>
        </p:txBody>
      </p:sp>
      <p:sp>
        <p:nvSpPr>
          <p:cNvPr id="11" name="Content Placeholder 10"/>
          <p:cNvSpPr>
            <a:spLocks noGrp="1"/>
          </p:cNvSpPr>
          <p:nvPr>
            <p:ph idx="1"/>
          </p:nvPr>
        </p:nvSpPr>
        <p:spPr>
          <a:xfrm>
            <a:off x="490506" y="2905704"/>
            <a:ext cx="4715805" cy="2018928"/>
          </a:xfrm>
        </p:spPr>
        <p:txBody>
          <a:bodyPr>
            <a:noAutofit/>
          </a:bodyPr>
          <a:lstStyle/>
          <a:p>
            <a:pPr marL="0" indent="0">
              <a:buNone/>
            </a:pPr>
            <a:r>
              <a:rPr lang="en-GB" sz="2400" dirty="0"/>
              <a:t>Try measuring distances using</a:t>
            </a:r>
          </a:p>
          <a:p>
            <a:r>
              <a:rPr lang="en-GB" sz="2400" dirty="0"/>
              <a:t>String</a:t>
            </a:r>
          </a:p>
          <a:p>
            <a:r>
              <a:rPr lang="en-GB" sz="2400" dirty="0"/>
              <a:t>Edge of a sheet of paper</a:t>
            </a:r>
          </a:p>
          <a:p>
            <a:r>
              <a:rPr lang="en-GB" sz="2400" dirty="0"/>
              <a:t>Your compass or a ruler</a:t>
            </a:r>
          </a:p>
          <a:p>
            <a:endParaRPr lang="en-GB" sz="2000" dirty="0"/>
          </a:p>
        </p:txBody>
      </p:sp>
      <p:sp>
        <p:nvSpPr>
          <p:cNvPr id="12" name="Rectangle 11"/>
          <p:cNvSpPr/>
          <p:nvPr/>
        </p:nvSpPr>
        <p:spPr>
          <a:xfrm>
            <a:off x="2597450" y="1635298"/>
            <a:ext cx="2001671" cy="1200329"/>
          </a:xfrm>
          <a:prstGeom prst="rect">
            <a:avLst/>
          </a:prstGeom>
        </p:spPr>
        <p:txBody>
          <a:bodyPr wrap="square">
            <a:spAutoFit/>
          </a:bodyPr>
          <a:lstStyle/>
          <a:p>
            <a:r>
              <a:rPr lang="en-GB" sz="2400" dirty="0"/>
              <a:t>4cm = 1km</a:t>
            </a:r>
          </a:p>
          <a:p>
            <a:r>
              <a:rPr lang="en-GB" sz="2400" dirty="0"/>
              <a:t>1cm = 250m</a:t>
            </a:r>
          </a:p>
          <a:p>
            <a:r>
              <a:rPr lang="en-GB" sz="2400" dirty="0"/>
              <a:t>4mm = 100m</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208" y="784851"/>
            <a:ext cx="6169165" cy="5745492"/>
          </a:xfrm>
          <a:prstGeom prst="rect">
            <a:avLst/>
          </a:prstGeom>
        </p:spPr>
      </p:pic>
      <p:sp>
        <p:nvSpPr>
          <p:cNvPr id="14" name="Title 1"/>
          <p:cNvSpPr>
            <a:spLocks noGrp="1"/>
          </p:cNvSpPr>
          <p:nvPr>
            <p:ph type="title"/>
          </p:nvPr>
        </p:nvSpPr>
        <p:spPr>
          <a:xfrm>
            <a:off x="806986" y="791571"/>
            <a:ext cx="4770221" cy="744635"/>
          </a:xfrm>
        </p:spPr>
        <p:txBody>
          <a:bodyPr>
            <a:noAutofit/>
          </a:bodyPr>
          <a:lstStyle/>
          <a:p>
            <a:r>
              <a:rPr lang="en-GB" sz="4000" b="1" dirty="0">
                <a:solidFill>
                  <a:schemeClr val="tx1"/>
                </a:solidFill>
              </a:rPr>
              <a:t>Measuring Distance</a:t>
            </a:r>
          </a:p>
        </p:txBody>
      </p:sp>
      <p:sp>
        <p:nvSpPr>
          <p:cNvPr id="2" name="TextBox 1"/>
          <p:cNvSpPr txBox="1"/>
          <p:nvPr/>
        </p:nvSpPr>
        <p:spPr>
          <a:xfrm>
            <a:off x="490506" y="6251586"/>
            <a:ext cx="6166968" cy="400110"/>
          </a:xfrm>
          <a:prstGeom prst="rect">
            <a:avLst/>
          </a:prstGeom>
          <a:noFill/>
        </p:spPr>
        <p:txBody>
          <a:bodyPr wrap="square" rtlCol="0">
            <a:spAutoFit/>
          </a:bodyPr>
          <a:lstStyle/>
          <a:p>
            <a:r>
              <a:rPr lang="en-GB" sz="2000" b="1" dirty="0"/>
              <a:t>How accurately do you think you can measure?</a:t>
            </a:r>
          </a:p>
        </p:txBody>
      </p:sp>
      <p:sp>
        <p:nvSpPr>
          <p:cNvPr id="3" name="TextBox 2">
            <a:extLst>
              <a:ext uri="{FF2B5EF4-FFF2-40B4-BE49-F238E27FC236}">
                <a16:creationId xmlns:a16="http://schemas.microsoft.com/office/drawing/2014/main" id="{F77F214C-F673-4C23-8588-8703FF52B7E0}"/>
              </a:ext>
            </a:extLst>
          </p:cNvPr>
          <p:cNvSpPr txBox="1"/>
          <p:nvPr/>
        </p:nvSpPr>
        <p:spPr>
          <a:xfrm>
            <a:off x="759009" y="5074024"/>
            <a:ext cx="4549697" cy="646331"/>
          </a:xfrm>
          <a:custGeom>
            <a:avLst/>
            <a:gdLst>
              <a:gd name="connsiteX0" fmla="*/ 0 w 4549697"/>
              <a:gd name="connsiteY0" fmla="*/ 0 h 646331"/>
              <a:gd name="connsiteX1" fmla="*/ 4549697 w 4549697"/>
              <a:gd name="connsiteY1" fmla="*/ 0 h 646331"/>
              <a:gd name="connsiteX2" fmla="*/ 4549697 w 4549697"/>
              <a:gd name="connsiteY2" fmla="*/ 646331 h 646331"/>
              <a:gd name="connsiteX3" fmla="*/ 0 w 4549697"/>
              <a:gd name="connsiteY3" fmla="*/ 646331 h 646331"/>
              <a:gd name="connsiteX4" fmla="*/ 0 w 4549697"/>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9697" h="646331" extrusionOk="0">
                <a:moveTo>
                  <a:pt x="0" y="0"/>
                </a:moveTo>
                <a:cubicBezTo>
                  <a:pt x="1351558" y="117779"/>
                  <a:pt x="3289117" y="-110655"/>
                  <a:pt x="4549697" y="0"/>
                </a:cubicBezTo>
                <a:cubicBezTo>
                  <a:pt x="4556109" y="304849"/>
                  <a:pt x="4544089" y="454331"/>
                  <a:pt x="4549697" y="646331"/>
                </a:cubicBezTo>
                <a:cubicBezTo>
                  <a:pt x="3562751" y="729363"/>
                  <a:pt x="668154" y="714560"/>
                  <a:pt x="0" y="646331"/>
                </a:cubicBezTo>
                <a:cubicBezTo>
                  <a:pt x="52033" y="451147"/>
                  <a:pt x="38084" y="155042"/>
                  <a:pt x="0" y="0"/>
                </a:cubicBezTo>
                <a:close/>
              </a:path>
            </a:pathLst>
          </a:custGeom>
          <a:noFill/>
          <a:ln>
            <a:solidFill>
              <a:schemeClr val="tx1"/>
            </a:solidFill>
            <a:extLst>
              <a:ext uri="{C807C97D-BFC1-408E-A445-0C87EB9F89A2}">
                <ask:lineSketchStyleProps xmlns:ask="http://schemas.microsoft.com/office/drawing/2018/sketchyshapes" sd="475327724">
                  <a:prstGeom prst="rect">
                    <a:avLst/>
                  </a:prstGeom>
                  <ask:type>
                    <ask:lineSketchCurved/>
                  </ask:type>
                </ask:lineSketchStyleProps>
              </a:ext>
            </a:extLst>
          </a:ln>
        </p:spPr>
        <p:txBody>
          <a:bodyPr wrap="square" rtlCol="0">
            <a:spAutoFit/>
          </a:bodyPr>
          <a:lstStyle/>
          <a:p>
            <a:r>
              <a:rPr lang="en-GB" dirty="0"/>
              <a:t>There is a distance measuring exercise on page 3 of your Workbook</a:t>
            </a:r>
          </a:p>
        </p:txBody>
      </p:sp>
    </p:spTree>
    <p:extLst>
      <p:ext uri="{BB962C8B-B14F-4D97-AF65-F5344CB8AC3E}">
        <p14:creationId xmlns:p14="http://schemas.microsoft.com/office/powerpoint/2010/main" val="3459451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963606" y="2666200"/>
            <a:ext cx="4590702" cy="3111691"/>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endParaRPr lang="en-GB" sz="2400" dirty="0">
              <a:solidFill>
                <a:schemeClr val="tx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12" name="Title 1"/>
          <p:cNvSpPr>
            <a:spLocks noGrp="1"/>
          </p:cNvSpPr>
          <p:nvPr>
            <p:ph type="title"/>
          </p:nvPr>
        </p:nvSpPr>
        <p:spPr>
          <a:xfrm>
            <a:off x="806986" y="791571"/>
            <a:ext cx="5948655" cy="744635"/>
          </a:xfrm>
        </p:spPr>
        <p:txBody>
          <a:bodyPr>
            <a:noAutofit/>
          </a:bodyPr>
          <a:lstStyle/>
          <a:p>
            <a:r>
              <a:rPr lang="en-GB" sz="4800" b="1" dirty="0">
                <a:solidFill>
                  <a:schemeClr val="tx1"/>
                </a:solidFill>
              </a:rPr>
              <a:t>Map Familiarisation</a:t>
            </a:r>
          </a:p>
        </p:txBody>
      </p:sp>
      <p:sp>
        <p:nvSpPr>
          <p:cNvPr id="8"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pic>
        <p:nvPicPr>
          <p:cNvPr id="9" name="Picture 8">
            <a:extLst>
              <a:ext uri="{FF2B5EF4-FFF2-40B4-BE49-F238E27FC236}">
                <a16:creationId xmlns:a16="http://schemas.microsoft.com/office/drawing/2014/main" id="{E947403C-AE89-4D83-A3A3-5CB2005F4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6748" y="3914078"/>
            <a:ext cx="1881019" cy="2093657"/>
          </a:xfrm>
          <a:prstGeom prst="rect">
            <a:avLst/>
          </a:prstGeom>
        </p:spPr>
      </p:pic>
      <p:sp>
        <p:nvSpPr>
          <p:cNvPr id="13" name="Content Placeholder 2">
            <a:extLst>
              <a:ext uri="{FF2B5EF4-FFF2-40B4-BE49-F238E27FC236}">
                <a16:creationId xmlns:a16="http://schemas.microsoft.com/office/drawing/2014/main" id="{437ECC88-F3E7-4D6D-ADAB-E7A9CF5D05E4}"/>
              </a:ext>
            </a:extLst>
          </p:cNvPr>
          <p:cNvSpPr>
            <a:spLocks noGrp="1"/>
          </p:cNvSpPr>
          <p:nvPr>
            <p:ph idx="1"/>
          </p:nvPr>
        </p:nvSpPr>
        <p:spPr>
          <a:xfrm>
            <a:off x="629393" y="2037848"/>
            <a:ext cx="3028207" cy="4483570"/>
          </a:xfrm>
        </p:spPr>
        <p:txBody>
          <a:bodyPr>
            <a:normAutofit fontScale="70000" lnSpcReduction="20000"/>
          </a:bodyPr>
          <a:lstStyle/>
          <a:p>
            <a:r>
              <a:rPr lang="en-GB" sz="3300" dirty="0"/>
              <a:t>Grid lines</a:t>
            </a:r>
          </a:p>
          <a:p>
            <a:r>
              <a:rPr lang="en-GB" sz="3300" dirty="0"/>
              <a:t>Legend / Key</a:t>
            </a:r>
          </a:p>
          <a:p>
            <a:r>
              <a:rPr lang="en-GB" sz="3300" dirty="0"/>
              <a:t>North is at the top.</a:t>
            </a:r>
            <a:br>
              <a:rPr lang="en-GB" sz="3300" dirty="0"/>
            </a:br>
            <a:r>
              <a:rPr lang="en-GB" sz="3300" dirty="0"/>
              <a:t>Most text is orientated top to north</a:t>
            </a:r>
          </a:p>
          <a:p>
            <a:r>
              <a:rPr lang="en-GB" sz="3300" dirty="0"/>
              <a:t>They are multi purpose, there is some irrelevant information (to us) on them.</a:t>
            </a:r>
          </a:p>
        </p:txBody>
      </p:sp>
      <p:pic>
        <p:nvPicPr>
          <p:cNvPr id="14" name="Picture 13">
            <a:extLst>
              <a:ext uri="{FF2B5EF4-FFF2-40B4-BE49-F238E27FC236}">
                <a16:creationId xmlns:a16="http://schemas.microsoft.com/office/drawing/2014/main" id="{04AD6805-2168-4D66-BFFB-ADE7084DAE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2966" y="1629368"/>
            <a:ext cx="6050292" cy="4892050"/>
          </a:xfrm>
          <a:prstGeom prst="rect">
            <a:avLst/>
          </a:prstGeom>
          <a:ln>
            <a:solidFill>
              <a:schemeClr val="tx1"/>
            </a:solidFill>
          </a:ln>
        </p:spPr>
      </p:pic>
      <p:sp>
        <p:nvSpPr>
          <p:cNvPr id="15" name="Rectangle 14">
            <a:extLst>
              <a:ext uri="{FF2B5EF4-FFF2-40B4-BE49-F238E27FC236}">
                <a16:creationId xmlns:a16="http://schemas.microsoft.com/office/drawing/2014/main" id="{040DF6F3-2B78-40BD-9D10-24566B578A13}"/>
              </a:ext>
            </a:extLst>
          </p:cNvPr>
          <p:cNvSpPr/>
          <p:nvPr/>
        </p:nvSpPr>
        <p:spPr>
          <a:xfrm>
            <a:off x="10012905" y="6521418"/>
            <a:ext cx="1829347" cy="276999"/>
          </a:xfrm>
          <a:prstGeom prst="rect">
            <a:avLst/>
          </a:prstGeom>
          <a:noFill/>
        </p:spPr>
        <p:txBody>
          <a:bodyPr wrap="none">
            <a:spAutoFit/>
          </a:bodyPr>
          <a:lstStyle/>
          <a:p>
            <a:pPr algn="r"/>
            <a:r>
              <a:rPr lang="en-GB" baseline="30000" dirty="0">
                <a:solidFill>
                  <a:srgbClr val="000000"/>
                </a:solidFill>
                <a:latin typeface="Trebuchet MS" panose="020B0603020202020204" pitchFamily="34" charset="0"/>
              </a:rPr>
              <a:t>© Crown copyright 2020</a:t>
            </a:r>
          </a:p>
        </p:txBody>
      </p:sp>
    </p:spTree>
    <p:extLst>
      <p:ext uri="{BB962C8B-B14F-4D97-AF65-F5344CB8AC3E}">
        <p14:creationId xmlns:p14="http://schemas.microsoft.com/office/powerpoint/2010/main" val="15540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109106"/>
            <a:ext cx="7766936" cy="1225770"/>
          </a:xfrm>
        </p:spPr>
        <p:txBody>
          <a:bodyPr/>
          <a:lstStyle/>
          <a:p>
            <a:pPr algn="ctr"/>
            <a:r>
              <a:rPr lang="en-GB" sz="8000" b="1" dirty="0">
                <a:solidFill>
                  <a:schemeClr val="tx1"/>
                </a:solidFill>
              </a:rPr>
              <a:t>What is a Map?</a:t>
            </a:r>
          </a:p>
        </p:txBody>
      </p:sp>
      <p:sp>
        <p:nvSpPr>
          <p:cNvPr id="5" name="Title 1"/>
          <p:cNvSpPr txBox="1">
            <a:spLocks/>
          </p:cNvSpPr>
          <p:nvPr/>
        </p:nvSpPr>
        <p:spPr>
          <a:xfrm>
            <a:off x="854757" y="2349738"/>
            <a:ext cx="9024739" cy="140571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000" b="1" dirty="0">
                <a:solidFill>
                  <a:schemeClr val="tx1"/>
                </a:solidFill>
              </a:rPr>
              <a:t>A map is a </a:t>
            </a:r>
            <a:r>
              <a:rPr lang="en-GB" sz="4000" b="1" u="sng" dirty="0">
                <a:solidFill>
                  <a:schemeClr val="tx1"/>
                </a:solidFill>
              </a:rPr>
              <a:t>scaled</a:t>
            </a:r>
            <a:r>
              <a:rPr lang="en-GB" sz="4000" b="1" dirty="0">
                <a:solidFill>
                  <a:schemeClr val="tx1"/>
                </a:solidFill>
              </a:rPr>
              <a:t> diagram of the </a:t>
            </a:r>
            <a:r>
              <a:rPr lang="en-GB" sz="4000" b="1" u="sng" dirty="0">
                <a:solidFill>
                  <a:schemeClr val="tx1"/>
                </a:solidFill>
              </a:rPr>
              <a:t>features</a:t>
            </a:r>
            <a:r>
              <a:rPr lang="en-GB" sz="4000" b="1" dirty="0">
                <a:solidFill>
                  <a:schemeClr val="tx1"/>
                </a:solidFill>
              </a:rPr>
              <a:t> found in an area of land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spTree>
    <p:extLst>
      <p:ext uri="{BB962C8B-B14F-4D97-AF65-F5344CB8AC3E}">
        <p14:creationId xmlns:p14="http://schemas.microsoft.com/office/powerpoint/2010/main" val="82626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208" y="784851"/>
            <a:ext cx="6169165" cy="5745492"/>
          </a:xfrm>
          <a:prstGeom prst="rect">
            <a:avLst/>
          </a:prstGeom>
        </p:spPr>
      </p:pic>
      <p:sp>
        <p:nvSpPr>
          <p:cNvPr id="3" name="Content Placeholder 2"/>
          <p:cNvSpPr>
            <a:spLocks noGrp="1"/>
          </p:cNvSpPr>
          <p:nvPr>
            <p:ph idx="1"/>
          </p:nvPr>
        </p:nvSpPr>
        <p:spPr>
          <a:xfrm>
            <a:off x="582963" y="2377267"/>
            <a:ext cx="4590702" cy="3111691"/>
          </a:xfrm>
        </p:spPr>
        <p:txBody>
          <a:bodyPr>
            <a:normAutofit fontScale="92500" lnSpcReduction="20000"/>
          </a:bodyPr>
          <a:lstStyle/>
          <a:p>
            <a:r>
              <a:rPr lang="en-GB" sz="2400" dirty="0"/>
              <a:t>Identify the bottom left hand corner of the Grid square</a:t>
            </a:r>
          </a:p>
          <a:p>
            <a:r>
              <a:rPr lang="en-GB" sz="2400" dirty="0"/>
              <a:t>Get the 4 figure grid reference</a:t>
            </a:r>
          </a:p>
          <a:p>
            <a:r>
              <a:rPr lang="en-GB" sz="2400" dirty="0"/>
              <a:t>First two numbers are left to right</a:t>
            </a:r>
          </a:p>
          <a:p>
            <a:r>
              <a:rPr lang="en-GB" sz="2400" dirty="0"/>
              <a:t>Second two numbers are how far up</a:t>
            </a:r>
          </a:p>
          <a:p>
            <a:r>
              <a:rPr lang="en-GB" sz="2400" dirty="0"/>
              <a:t>Add precision by making a 6 figure grid reference</a:t>
            </a:r>
          </a:p>
        </p:txBody>
      </p:sp>
      <p:sp>
        <p:nvSpPr>
          <p:cNvPr id="5" name="TextBox 4"/>
          <p:cNvSpPr txBox="1"/>
          <p:nvPr/>
        </p:nvSpPr>
        <p:spPr>
          <a:xfrm>
            <a:off x="0" y="4967785"/>
            <a:ext cx="6796585" cy="646331"/>
          </a:xfrm>
          <a:prstGeom prst="rect">
            <a:avLst/>
          </a:prstGeom>
          <a:noFill/>
        </p:spPr>
        <p:txBody>
          <a:bodyPr wrap="square" rtlCol="0">
            <a:spAutoFit/>
          </a:bodyPr>
          <a:lstStyle/>
          <a:p>
            <a:endParaRPr lang="en-GB" sz="3600" dirty="0"/>
          </a:p>
        </p:txBody>
      </p:sp>
      <p:sp>
        <p:nvSpPr>
          <p:cNvPr id="7" name="TextBox 6"/>
          <p:cNvSpPr txBox="1"/>
          <p:nvPr/>
        </p:nvSpPr>
        <p:spPr>
          <a:xfrm>
            <a:off x="582963" y="1444333"/>
            <a:ext cx="4590702" cy="707886"/>
          </a:xfrm>
          <a:prstGeom prst="rect">
            <a:avLst/>
          </a:prstGeom>
          <a:noFill/>
        </p:spPr>
        <p:txBody>
          <a:bodyPr wrap="square" rtlCol="0">
            <a:spAutoFit/>
          </a:bodyPr>
          <a:lstStyle/>
          <a:p>
            <a:r>
              <a:rPr lang="en-GB" sz="2000" dirty="0"/>
              <a:t>The grid references is a way of identifying a location on a UK map</a:t>
            </a:r>
          </a:p>
        </p:txBody>
      </p:sp>
      <p:sp>
        <p:nvSpPr>
          <p:cNvPr id="12" name="Title 1"/>
          <p:cNvSpPr>
            <a:spLocks noGrp="1"/>
          </p:cNvSpPr>
          <p:nvPr>
            <p:ph type="title"/>
          </p:nvPr>
        </p:nvSpPr>
        <p:spPr>
          <a:xfrm>
            <a:off x="806987" y="791571"/>
            <a:ext cx="5989598" cy="744635"/>
          </a:xfrm>
        </p:spPr>
        <p:txBody>
          <a:bodyPr>
            <a:noAutofit/>
          </a:bodyPr>
          <a:lstStyle/>
          <a:p>
            <a:r>
              <a:rPr lang="en-GB" sz="4000" b="1" dirty="0">
                <a:solidFill>
                  <a:schemeClr val="tx1"/>
                </a:solidFill>
              </a:rPr>
              <a:t>Grid References</a:t>
            </a:r>
          </a:p>
        </p:txBody>
      </p:sp>
      <p:sp>
        <p:nvSpPr>
          <p:cNvPr id="6" name="TextBox 5"/>
          <p:cNvSpPr txBox="1"/>
          <p:nvPr/>
        </p:nvSpPr>
        <p:spPr>
          <a:xfrm>
            <a:off x="5258070" y="2080856"/>
            <a:ext cx="428322" cy="369332"/>
          </a:xfrm>
          <a:prstGeom prst="rect">
            <a:avLst/>
          </a:prstGeom>
          <a:noFill/>
        </p:spPr>
        <p:txBody>
          <a:bodyPr wrap="none" rtlCol="0">
            <a:spAutoFit/>
          </a:bodyPr>
          <a:lstStyle/>
          <a:p>
            <a:r>
              <a:rPr lang="en-GB" dirty="0"/>
              <a:t>13</a:t>
            </a:r>
          </a:p>
        </p:txBody>
      </p:sp>
      <p:sp>
        <p:nvSpPr>
          <p:cNvPr id="10" name="TextBox 9"/>
          <p:cNvSpPr txBox="1"/>
          <p:nvPr/>
        </p:nvSpPr>
        <p:spPr>
          <a:xfrm>
            <a:off x="5227094" y="3503848"/>
            <a:ext cx="428322" cy="369332"/>
          </a:xfrm>
          <a:prstGeom prst="rect">
            <a:avLst/>
          </a:prstGeom>
          <a:noFill/>
        </p:spPr>
        <p:txBody>
          <a:bodyPr wrap="none" rtlCol="0">
            <a:spAutoFit/>
          </a:bodyPr>
          <a:lstStyle/>
          <a:p>
            <a:r>
              <a:rPr lang="en-GB" dirty="0"/>
              <a:t>12</a:t>
            </a:r>
          </a:p>
        </p:txBody>
      </p:sp>
      <p:sp>
        <p:nvSpPr>
          <p:cNvPr id="11" name="TextBox 10"/>
          <p:cNvSpPr txBox="1"/>
          <p:nvPr/>
        </p:nvSpPr>
        <p:spPr>
          <a:xfrm>
            <a:off x="5227094" y="4982699"/>
            <a:ext cx="428322" cy="369332"/>
          </a:xfrm>
          <a:prstGeom prst="rect">
            <a:avLst/>
          </a:prstGeom>
          <a:noFill/>
        </p:spPr>
        <p:txBody>
          <a:bodyPr wrap="none" rtlCol="0">
            <a:spAutoFit/>
          </a:bodyPr>
          <a:lstStyle/>
          <a:p>
            <a:r>
              <a:rPr lang="en-GB" dirty="0"/>
              <a:t>11</a:t>
            </a:r>
          </a:p>
        </p:txBody>
      </p:sp>
      <p:sp>
        <p:nvSpPr>
          <p:cNvPr id="13" name="TextBox 12"/>
          <p:cNvSpPr txBox="1"/>
          <p:nvPr/>
        </p:nvSpPr>
        <p:spPr>
          <a:xfrm>
            <a:off x="5258070" y="621819"/>
            <a:ext cx="428322" cy="369332"/>
          </a:xfrm>
          <a:prstGeom prst="rect">
            <a:avLst/>
          </a:prstGeom>
          <a:noFill/>
        </p:spPr>
        <p:txBody>
          <a:bodyPr wrap="none" rtlCol="0">
            <a:spAutoFit/>
          </a:bodyPr>
          <a:lstStyle/>
          <a:p>
            <a:r>
              <a:rPr lang="en-GB" dirty="0"/>
              <a:t>14</a:t>
            </a:r>
          </a:p>
        </p:txBody>
      </p:sp>
      <p:sp>
        <p:nvSpPr>
          <p:cNvPr id="14" name="TextBox 13"/>
          <p:cNvSpPr txBox="1"/>
          <p:nvPr/>
        </p:nvSpPr>
        <p:spPr>
          <a:xfrm>
            <a:off x="5430957" y="6441915"/>
            <a:ext cx="428322" cy="369332"/>
          </a:xfrm>
          <a:prstGeom prst="rect">
            <a:avLst/>
          </a:prstGeom>
          <a:noFill/>
        </p:spPr>
        <p:txBody>
          <a:bodyPr wrap="none" rtlCol="0">
            <a:spAutoFit/>
          </a:bodyPr>
          <a:lstStyle/>
          <a:p>
            <a:r>
              <a:rPr lang="en-GB" dirty="0"/>
              <a:t>27</a:t>
            </a:r>
          </a:p>
        </p:txBody>
      </p:sp>
      <p:sp>
        <p:nvSpPr>
          <p:cNvPr id="15" name="TextBox 14"/>
          <p:cNvSpPr txBox="1"/>
          <p:nvPr/>
        </p:nvSpPr>
        <p:spPr>
          <a:xfrm>
            <a:off x="6837529" y="6441915"/>
            <a:ext cx="428322" cy="369332"/>
          </a:xfrm>
          <a:prstGeom prst="rect">
            <a:avLst/>
          </a:prstGeom>
          <a:noFill/>
        </p:spPr>
        <p:txBody>
          <a:bodyPr wrap="none" rtlCol="0">
            <a:spAutoFit/>
          </a:bodyPr>
          <a:lstStyle/>
          <a:p>
            <a:r>
              <a:rPr lang="en-GB" dirty="0"/>
              <a:t>28</a:t>
            </a:r>
          </a:p>
        </p:txBody>
      </p:sp>
      <p:sp>
        <p:nvSpPr>
          <p:cNvPr id="16" name="TextBox 15"/>
          <p:cNvSpPr txBox="1"/>
          <p:nvPr/>
        </p:nvSpPr>
        <p:spPr>
          <a:xfrm>
            <a:off x="8312011" y="6436461"/>
            <a:ext cx="428322" cy="369332"/>
          </a:xfrm>
          <a:prstGeom prst="rect">
            <a:avLst/>
          </a:prstGeom>
          <a:noFill/>
        </p:spPr>
        <p:txBody>
          <a:bodyPr wrap="none" rtlCol="0">
            <a:spAutoFit/>
          </a:bodyPr>
          <a:lstStyle/>
          <a:p>
            <a:r>
              <a:rPr lang="en-GB" dirty="0"/>
              <a:t>29</a:t>
            </a:r>
          </a:p>
        </p:txBody>
      </p:sp>
      <p:sp>
        <p:nvSpPr>
          <p:cNvPr id="17" name="TextBox 16"/>
          <p:cNvSpPr txBox="1"/>
          <p:nvPr/>
        </p:nvSpPr>
        <p:spPr>
          <a:xfrm>
            <a:off x="9772322" y="6436461"/>
            <a:ext cx="428322" cy="369332"/>
          </a:xfrm>
          <a:prstGeom prst="rect">
            <a:avLst/>
          </a:prstGeom>
          <a:noFill/>
        </p:spPr>
        <p:txBody>
          <a:bodyPr wrap="none" rtlCol="0">
            <a:spAutoFit/>
          </a:bodyPr>
          <a:lstStyle/>
          <a:p>
            <a:r>
              <a:rPr lang="en-GB" dirty="0"/>
              <a:t>30</a:t>
            </a:r>
          </a:p>
        </p:txBody>
      </p:sp>
      <p:sp>
        <p:nvSpPr>
          <p:cNvPr id="18" name="TextBox 17"/>
          <p:cNvSpPr txBox="1"/>
          <p:nvPr/>
        </p:nvSpPr>
        <p:spPr>
          <a:xfrm>
            <a:off x="11218462" y="6432831"/>
            <a:ext cx="428322" cy="369332"/>
          </a:xfrm>
          <a:prstGeom prst="rect">
            <a:avLst/>
          </a:prstGeom>
          <a:noFill/>
        </p:spPr>
        <p:txBody>
          <a:bodyPr wrap="none" rtlCol="0">
            <a:spAutoFit/>
          </a:bodyPr>
          <a:lstStyle/>
          <a:p>
            <a:r>
              <a:rPr lang="en-GB" dirty="0"/>
              <a:t>31</a:t>
            </a:r>
          </a:p>
        </p:txBody>
      </p:sp>
      <p:sp>
        <p:nvSpPr>
          <p:cNvPr id="19"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sp>
        <p:nvSpPr>
          <p:cNvPr id="20" name="TextBox 19">
            <a:extLst>
              <a:ext uri="{FF2B5EF4-FFF2-40B4-BE49-F238E27FC236}">
                <a16:creationId xmlns:a16="http://schemas.microsoft.com/office/drawing/2014/main" id="{3F84EEEA-CB98-4B05-BC6D-5CF7B1D72EBE}"/>
              </a:ext>
            </a:extLst>
          </p:cNvPr>
          <p:cNvSpPr txBox="1"/>
          <p:nvPr/>
        </p:nvSpPr>
        <p:spPr>
          <a:xfrm>
            <a:off x="708373" y="5558601"/>
            <a:ext cx="4549697" cy="646331"/>
          </a:xfrm>
          <a:custGeom>
            <a:avLst/>
            <a:gdLst>
              <a:gd name="connsiteX0" fmla="*/ 0 w 4549697"/>
              <a:gd name="connsiteY0" fmla="*/ 0 h 646331"/>
              <a:gd name="connsiteX1" fmla="*/ 4549697 w 4549697"/>
              <a:gd name="connsiteY1" fmla="*/ 0 h 646331"/>
              <a:gd name="connsiteX2" fmla="*/ 4549697 w 4549697"/>
              <a:gd name="connsiteY2" fmla="*/ 646331 h 646331"/>
              <a:gd name="connsiteX3" fmla="*/ 0 w 4549697"/>
              <a:gd name="connsiteY3" fmla="*/ 646331 h 646331"/>
              <a:gd name="connsiteX4" fmla="*/ 0 w 4549697"/>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9697" h="646331" extrusionOk="0">
                <a:moveTo>
                  <a:pt x="0" y="0"/>
                </a:moveTo>
                <a:cubicBezTo>
                  <a:pt x="1351558" y="117779"/>
                  <a:pt x="3289117" y="-110655"/>
                  <a:pt x="4549697" y="0"/>
                </a:cubicBezTo>
                <a:cubicBezTo>
                  <a:pt x="4556109" y="304849"/>
                  <a:pt x="4544089" y="454331"/>
                  <a:pt x="4549697" y="646331"/>
                </a:cubicBezTo>
                <a:cubicBezTo>
                  <a:pt x="3562751" y="729363"/>
                  <a:pt x="668154" y="714560"/>
                  <a:pt x="0" y="646331"/>
                </a:cubicBezTo>
                <a:cubicBezTo>
                  <a:pt x="52033" y="451147"/>
                  <a:pt x="38084" y="155042"/>
                  <a:pt x="0" y="0"/>
                </a:cubicBezTo>
                <a:close/>
              </a:path>
            </a:pathLst>
          </a:custGeom>
          <a:noFill/>
          <a:ln>
            <a:solidFill>
              <a:schemeClr val="tx1"/>
            </a:solidFill>
            <a:extLst>
              <a:ext uri="{C807C97D-BFC1-408E-A445-0C87EB9F89A2}">
                <ask:lineSketchStyleProps xmlns:ask="http://schemas.microsoft.com/office/drawing/2018/sketchyshapes" sd="475327724">
                  <a:prstGeom prst="rect">
                    <a:avLst/>
                  </a:prstGeom>
                  <ask:type>
                    <ask:lineSketchCurved/>
                  </ask:type>
                </ask:lineSketchStyleProps>
              </a:ext>
            </a:extLst>
          </a:ln>
        </p:spPr>
        <p:txBody>
          <a:bodyPr wrap="square" rtlCol="0">
            <a:spAutoFit/>
          </a:bodyPr>
          <a:lstStyle/>
          <a:p>
            <a:r>
              <a:rPr lang="en-GB" dirty="0"/>
              <a:t>There is a grid reference exercise on pages 2 &amp; 3 of your Workbook</a:t>
            </a:r>
          </a:p>
        </p:txBody>
      </p:sp>
    </p:spTree>
    <p:extLst>
      <p:ext uri="{BB962C8B-B14F-4D97-AF65-F5344CB8AC3E}">
        <p14:creationId xmlns:p14="http://schemas.microsoft.com/office/powerpoint/2010/main" val="2631438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967785"/>
            <a:ext cx="6796585" cy="646331"/>
          </a:xfrm>
          <a:prstGeom prst="rect">
            <a:avLst/>
          </a:prstGeom>
          <a:noFill/>
        </p:spPr>
        <p:txBody>
          <a:bodyPr wrap="square" rtlCol="0">
            <a:spAutoFit/>
          </a:bodyPr>
          <a:lstStyle/>
          <a:p>
            <a:endParaRPr lang="en-GB" sz="3600" dirty="0"/>
          </a:p>
        </p:txBody>
      </p:sp>
      <p:sp>
        <p:nvSpPr>
          <p:cNvPr id="12" name="Title 1"/>
          <p:cNvSpPr>
            <a:spLocks noGrp="1"/>
          </p:cNvSpPr>
          <p:nvPr>
            <p:ph type="title"/>
          </p:nvPr>
        </p:nvSpPr>
        <p:spPr>
          <a:xfrm>
            <a:off x="806987" y="791571"/>
            <a:ext cx="5989598" cy="744635"/>
          </a:xfrm>
        </p:spPr>
        <p:txBody>
          <a:bodyPr>
            <a:noAutofit/>
          </a:bodyPr>
          <a:lstStyle/>
          <a:p>
            <a:r>
              <a:rPr lang="en-GB" sz="4800" b="1" dirty="0">
                <a:solidFill>
                  <a:schemeClr val="tx1"/>
                </a:solidFill>
              </a:rPr>
              <a:t>Grid</a:t>
            </a:r>
            <a:br>
              <a:rPr lang="en-GB" sz="4800" b="1" dirty="0">
                <a:solidFill>
                  <a:schemeClr val="tx1"/>
                </a:solidFill>
              </a:rPr>
            </a:br>
            <a:r>
              <a:rPr lang="en-GB" sz="4800" b="1" dirty="0">
                <a:solidFill>
                  <a:schemeClr val="tx1"/>
                </a:solidFill>
              </a:rPr>
              <a:t>References</a:t>
            </a:r>
          </a:p>
        </p:txBody>
      </p:sp>
      <p:sp>
        <p:nvSpPr>
          <p:cNvPr id="19"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22" y="2286832"/>
            <a:ext cx="2452267" cy="4366509"/>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1786" y="2286832"/>
            <a:ext cx="5835594" cy="4205408"/>
          </a:xfrm>
          <a:prstGeom prst="rect">
            <a:avLst/>
          </a:prstGeom>
          <a:ln>
            <a:solidFill>
              <a:schemeClr val="tx1"/>
            </a:solidFill>
          </a:ln>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9" name="Rectangle 8"/>
          <p:cNvSpPr/>
          <p:nvPr/>
        </p:nvSpPr>
        <p:spPr>
          <a:xfrm>
            <a:off x="9909954" y="6215241"/>
            <a:ext cx="1829347" cy="276999"/>
          </a:xfrm>
          <a:prstGeom prst="rect">
            <a:avLst/>
          </a:prstGeom>
          <a:noFill/>
        </p:spPr>
        <p:txBody>
          <a:bodyPr wrap="none">
            <a:spAutoFit/>
          </a:bodyPr>
          <a:lstStyle/>
          <a:p>
            <a:pPr algn="r"/>
            <a:r>
              <a:rPr lang="en-GB" baseline="30000" dirty="0">
                <a:solidFill>
                  <a:srgbClr val="000000"/>
                </a:solidFill>
                <a:latin typeface="Trebuchet MS" panose="020B0603020202020204" pitchFamily="34" charset="0"/>
              </a:rPr>
              <a:t>© Crown copyright 2020</a:t>
            </a:r>
          </a:p>
        </p:txBody>
      </p:sp>
    </p:spTree>
    <p:extLst>
      <p:ext uri="{BB962C8B-B14F-4D97-AF65-F5344CB8AC3E}">
        <p14:creationId xmlns:p14="http://schemas.microsoft.com/office/powerpoint/2010/main" val="160132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4757" y="2001854"/>
            <a:ext cx="4403930" cy="3743625"/>
          </a:xfrm>
        </p:spPr>
        <p:txBody>
          <a:bodyPr>
            <a:normAutofit fontScale="85000" lnSpcReduction="20000"/>
          </a:bodyPr>
          <a:lstStyle/>
          <a:p>
            <a:r>
              <a:rPr lang="en-GB" sz="2400" dirty="0"/>
              <a:t>Contour lines show us the 3D shape of the land, they therefore tell us about hills.</a:t>
            </a:r>
          </a:p>
          <a:p>
            <a:r>
              <a:rPr lang="en-GB" sz="2400" dirty="0"/>
              <a:t>They connect all points the same height above sea level on a map.</a:t>
            </a:r>
          </a:p>
          <a:p>
            <a:r>
              <a:rPr lang="en-GB" sz="2400" dirty="0"/>
              <a:t>Show us where a hill is steep and where is it shallow?</a:t>
            </a:r>
          </a:p>
          <a:p>
            <a:r>
              <a:rPr lang="en-GB" sz="2400" dirty="0"/>
              <a:t>There are quite a few pointers to tell us which way is uphill and which is downhill</a:t>
            </a:r>
          </a:p>
          <a:p>
            <a:r>
              <a:rPr lang="en-GB" sz="2400" dirty="0"/>
              <a:t>The contour interval on an OS explorer map could be 5m or 10m</a:t>
            </a:r>
          </a:p>
          <a:p>
            <a:endParaRPr lang="en-GB" sz="2400" dirty="0"/>
          </a:p>
        </p:txBody>
      </p:sp>
      <p:sp>
        <p:nvSpPr>
          <p:cNvPr id="10" name="Title 1"/>
          <p:cNvSpPr>
            <a:spLocks noGrp="1"/>
          </p:cNvSpPr>
          <p:nvPr>
            <p:ph type="title"/>
          </p:nvPr>
        </p:nvSpPr>
        <p:spPr>
          <a:xfrm>
            <a:off x="806987" y="791571"/>
            <a:ext cx="4788594" cy="744635"/>
          </a:xfrm>
        </p:spPr>
        <p:txBody>
          <a:bodyPr>
            <a:noAutofit/>
          </a:bodyPr>
          <a:lstStyle/>
          <a:p>
            <a:r>
              <a:rPr lang="en-GB" sz="4000" b="1" dirty="0">
                <a:solidFill>
                  <a:schemeClr val="tx1"/>
                </a:solidFill>
              </a:rPr>
              <a:t>Contour</a:t>
            </a:r>
            <a:r>
              <a:rPr lang="en-GB" sz="4800" b="1" dirty="0">
                <a:solidFill>
                  <a:schemeClr val="tx1"/>
                </a:solidFill>
              </a:rPr>
              <a:t> </a:t>
            </a:r>
            <a:r>
              <a:rPr lang="en-GB" sz="4000" b="1" dirty="0">
                <a:solidFill>
                  <a:schemeClr val="tx1"/>
                </a:solidFill>
              </a:rPr>
              <a:t>Lines</a:t>
            </a:r>
            <a:endParaRPr lang="en-GB" sz="4800" b="1" dirty="0">
              <a:solidFill>
                <a:schemeClr val="tx1"/>
              </a:solidFill>
            </a:endParaRPr>
          </a:p>
        </p:txBody>
      </p:sp>
      <p:sp>
        <p:nvSpPr>
          <p:cNvPr id="8"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551" y="1089491"/>
            <a:ext cx="4404360" cy="52044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5581" y="791571"/>
            <a:ext cx="5800300" cy="5800300"/>
          </a:xfrm>
          <a:prstGeom prst="rect">
            <a:avLst/>
          </a:prstGeom>
          <a:ln>
            <a:solidFill>
              <a:schemeClr val="tx1"/>
            </a:solidFill>
          </a:ln>
        </p:spPr>
      </p:pic>
      <p:sp>
        <p:nvSpPr>
          <p:cNvPr id="7" name="Rectangle 6"/>
          <p:cNvSpPr/>
          <p:nvPr/>
        </p:nvSpPr>
        <p:spPr>
          <a:xfrm>
            <a:off x="9610707" y="6612792"/>
            <a:ext cx="1829347" cy="276999"/>
          </a:xfrm>
          <a:prstGeom prst="rect">
            <a:avLst/>
          </a:prstGeom>
          <a:noFill/>
        </p:spPr>
        <p:txBody>
          <a:bodyPr wrap="none">
            <a:spAutoFit/>
          </a:bodyPr>
          <a:lstStyle/>
          <a:p>
            <a:pPr algn="r"/>
            <a:r>
              <a:rPr lang="en-GB" baseline="30000" dirty="0">
                <a:solidFill>
                  <a:srgbClr val="000000"/>
                </a:solidFill>
                <a:latin typeface="Trebuchet MS" panose="020B0603020202020204" pitchFamily="34" charset="0"/>
              </a:rPr>
              <a:t>© Crown copyright 2020</a:t>
            </a:r>
          </a:p>
        </p:txBody>
      </p:sp>
    </p:spTree>
    <p:extLst>
      <p:ext uri="{BB962C8B-B14F-4D97-AF65-F5344CB8AC3E}">
        <p14:creationId xmlns:p14="http://schemas.microsoft.com/office/powerpoint/2010/main" val="20465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data ip\Dropbox\lupine\areas of work\Dofe\resourses\Lesson Plans\01 Introduction to OS Maps\powerpoint for lesson\01 contours.jpg"/>
          <p:cNvPicPr>
            <a:picLocks noChangeAspect="1" noChangeArrowheads="1"/>
          </p:cNvPicPr>
          <p:nvPr/>
        </p:nvPicPr>
        <p:blipFill>
          <a:blip r:embed="rId3" cstate="print"/>
          <a:srcRect/>
          <a:stretch>
            <a:fillRect/>
          </a:stretch>
        </p:blipFill>
        <p:spPr bwMode="auto">
          <a:xfrm>
            <a:off x="504334" y="1583141"/>
            <a:ext cx="7337140" cy="4890307"/>
          </a:xfrm>
          <a:prstGeom prst="rect">
            <a:avLst/>
          </a:prstGeom>
          <a:noFill/>
        </p:spPr>
      </p:pic>
      <p:sp>
        <p:nvSpPr>
          <p:cNvPr id="8" name="Title 1"/>
          <p:cNvSpPr>
            <a:spLocks noGrp="1"/>
          </p:cNvSpPr>
          <p:nvPr>
            <p:ph type="title"/>
          </p:nvPr>
        </p:nvSpPr>
        <p:spPr>
          <a:xfrm>
            <a:off x="806987" y="791571"/>
            <a:ext cx="4242306" cy="744635"/>
          </a:xfrm>
        </p:spPr>
        <p:txBody>
          <a:bodyPr>
            <a:noAutofit/>
          </a:bodyPr>
          <a:lstStyle/>
          <a:p>
            <a:r>
              <a:rPr lang="en-GB" sz="4000" b="1" dirty="0">
                <a:solidFill>
                  <a:schemeClr val="tx1"/>
                </a:solidFill>
              </a:rPr>
              <a:t>Contour Lines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sp>
        <p:nvSpPr>
          <p:cNvPr id="7" name="TextBox 6">
            <a:extLst>
              <a:ext uri="{FF2B5EF4-FFF2-40B4-BE49-F238E27FC236}">
                <a16:creationId xmlns:a16="http://schemas.microsoft.com/office/drawing/2014/main" id="{3B5DACD1-2C41-46AC-BE10-2E4EC4B6BA22}"/>
              </a:ext>
            </a:extLst>
          </p:cNvPr>
          <p:cNvSpPr txBox="1"/>
          <p:nvPr/>
        </p:nvSpPr>
        <p:spPr>
          <a:xfrm>
            <a:off x="5959380" y="1714682"/>
            <a:ext cx="3368646" cy="646331"/>
          </a:xfrm>
          <a:custGeom>
            <a:avLst/>
            <a:gdLst>
              <a:gd name="connsiteX0" fmla="*/ 0 w 3368646"/>
              <a:gd name="connsiteY0" fmla="*/ 0 h 646331"/>
              <a:gd name="connsiteX1" fmla="*/ 3368646 w 3368646"/>
              <a:gd name="connsiteY1" fmla="*/ 0 h 646331"/>
              <a:gd name="connsiteX2" fmla="*/ 3368646 w 3368646"/>
              <a:gd name="connsiteY2" fmla="*/ 646331 h 646331"/>
              <a:gd name="connsiteX3" fmla="*/ 0 w 3368646"/>
              <a:gd name="connsiteY3" fmla="*/ 646331 h 646331"/>
              <a:gd name="connsiteX4" fmla="*/ 0 w 336864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646" h="646331" extrusionOk="0">
                <a:moveTo>
                  <a:pt x="0" y="0"/>
                </a:moveTo>
                <a:cubicBezTo>
                  <a:pt x="836960" y="117779"/>
                  <a:pt x="1716766" y="-110655"/>
                  <a:pt x="3368646" y="0"/>
                </a:cubicBezTo>
                <a:cubicBezTo>
                  <a:pt x="3375058" y="304849"/>
                  <a:pt x="3363038" y="454331"/>
                  <a:pt x="3368646" y="646331"/>
                </a:cubicBezTo>
                <a:cubicBezTo>
                  <a:pt x="2557355" y="729363"/>
                  <a:pt x="892932" y="714560"/>
                  <a:pt x="0" y="646331"/>
                </a:cubicBezTo>
                <a:cubicBezTo>
                  <a:pt x="52033" y="451147"/>
                  <a:pt x="38084" y="155042"/>
                  <a:pt x="0" y="0"/>
                </a:cubicBezTo>
                <a:close/>
              </a:path>
            </a:pathLst>
          </a:custGeom>
          <a:noFill/>
          <a:ln>
            <a:solidFill>
              <a:schemeClr val="tx1"/>
            </a:solidFill>
            <a:extLst>
              <a:ext uri="{C807C97D-BFC1-408E-A445-0C87EB9F89A2}">
                <ask:lineSketchStyleProps xmlns:ask="http://schemas.microsoft.com/office/drawing/2018/sketchyshapes" sd="475327724">
                  <a:prstGeom prst="rect">
                    <a:avLst/>
                  </a:prstGeom>
                  <ask:type>
                    <ask:lineSketchCurved/>
                  </ask:type>
                </ask:lineSketchStyleProps>
              </a:ext>
            </a:extLst>
          </a:ln>
        </p:spPr>
        <p:txBody>
          <a:bodyPr wrap="square" rtlCol="0">
            <a:spAutoFit/>
          </a:bodyPr>
          <a:lstStyle/>
          <a:p>
            <a:r>
              <a:rPr lang="en-GB" dirty="0"/>
              <a:t>This contour lines exercise is on page 4 of your Workbook</a:t>
            </a:r>
          </a:p>
        </p:txBody>
      </p:sp>
    </p:spTree>
    <p:extLst>
      <p:ext uri="{BB962C8B-B14F-4D97-AF65-F5344CB8AC3E}">
        <p14:creationId xmlns:p14="http://schemas.microsoft.com/office/powerpoint/2010/main" val="3657369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06987" y="791571"/>
            <a:ext cx="4242306" cy="744635"/>
          </a:xfrm>
        </p:spPr>
        <p:txBody>
          <a:bodyPr>
            <a:noAutofit/>
          </a:bodyPr>
          <a:lstStyle/>
          <a:p>
            <a:r>
              <a:rPr lang="en-GB" sz="4000" b="1" dirty="0">
                <a:solidFill>
                  <a:schemeClr val="tx1"/>
                </a:solidFill>
              </a:rPr>
              <a:t>Contour</a:t>
            </a:r>
            <a:r>
              <a:rPr lang="en-GB" sz="4800" b="1" dirty="0">
                <a:solidFill>
                  <a:schemeClr val="tx1"/>
                </a:solidFill>
              </a:rPr>
              <a:t> </a:t>
            </a:r>
            <a:r>
              <a:rPr lang="en-GB" sz="4000" b="1" dirty="0">
                <a:solidFill>
                  <a:schemeClr val="tx1"/>
                </a:solidFill>
              </a:rPr>
              <a:t>Lines</a:t>
            </a:r>
            <a:endParaRPr lang="en-GB" sz="4800" b="1" dirty="0">
              <a:solidFill>
                <a:schemeClr val="tx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606"/>
          <a:stretch/>
        </p:blipFill>
        <p:spPr>
          <a:xfrm>
            <a:off x="3329675" y="1583141"/>
            <a:ext cx="4424023" cy="4940489"/>
          </a:xfrm>
          <a:prstGeom prst="rect">
            <a:avLst/>
          </a:prstGeom>
        </p:spPr>
      </p:pic>
      <p:sp>
        <p:nvSpPr>
          <p:cNvPr id="7" name="TextBox 6">
            <a:extLst>
              <a:ext uri="{FF2B5EF4-FFF2-40B4-BE49-F238E27FC236}">
                <a16:creationId xmlns:a16="http://schemas.microsoft.com/office/drawing/2014/main" id="{ABC6E957-C41B-411E-A54D-57496E5F3ACA}"/>
              </a:ext>
            </a:extLst>
          </p:cNvPr>
          <p:cNvSpPr txBox="1"/>
          <p:nvPr/>
        </p:nvSpPr>
        <p:spPr>
          <a:xfrm>
            <a:off x="630011" y="3130055"/>
            <a:ext cx="2298129" cy="923330"/>
          </a:xfrm>
          <a:custGeom>
            <a:avLst/>
            <a:gdLst>
              <a:gd name="connsiteX0" fmla="*/ 0 w 2298129"/>
              <a:gd name="connsiteY0" fmla="*/ 0 h 923330"/>
              <a:gd name="connsiteX1" fmla="*/ 2298129 w 2298129"/>
              <a:gd name="connsiteY1" fmla="*/ 0 h 923330"/>
              <a:gd name="connsiteX2" fmla="*/ 2298129 w 2298129"/>
              <a:gd name="connsiteY2" fmla="*/ 923330 h 923330"/>
              <a:gd name="connsiteX3" fmla="*/ 0 w 2298129"/>
              <a:gd name="connsiteY3" fmla="*/ 923330 h 923330"/>
              <a:gd name="connsiteX4" fmla="*/ 0 w 2298129"/>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129" h="923330" extrusionOk="0">
                <a:moveTo>
                  <a:pt x="0" y="0"/>
                </a:moveTo>
                <a:cubicBezTo>
                  <a:pt x="606089" y="117779"/>
                  <a:pt x="1522231" y="-110655"/>
                  <a:pt x="2298129" y="0"/>
                </a:cubicBezTo>
                <a:cubicBezTo>
                  <a:pt x="2229751" y="407974"/>
                  <a:pt x="2267591" y="743378"/>
                  <a:pt x="2298129" y="923330"/>
                </a:cubicBezTo>
                <a:cubicBezTo>
                  <a:pt x="1527335" y="1006362"/>
                  <a:pt x="646678" y="991559"/>
                  <a:pt x="0" y="923330"/>
                </a:cubicBezTo>
                <a:cubicBezTo>
                  <a:pt x="-22756" y="623446"/>
                  <a:pt x="79634" y="363972"/>
                  <a:pt x="0" y="0"/>
                </a:cubicBezTo>
                <a:close/>
              </a:path>
            </a:pathLst>
          </a:custGeom>
          <a:noFill/>
          <a:ln>
            <a:solidFill>
              <a:schemeClr val="tx1"/>
            </a:solidFill>
            <a:extLst>
              <a:ext uri="{C807C97D-BFC1-408E-A445-0C87EB9F89A2}">
                <ask:lineSketchStyleProps xmlns:ask="http://schemas.microsoft.com/office/drawing/2018/sketchyshapes" sd="475327724">
                  <a:prstGeom prst="rect">
                    <a:avLst/>
                  </a:prstGeom>
                  <ask:type>
                    <ask:lineSketchCurved/>
                  </ask:type>
                </ask:lineSketchStyleProps>
              </a:ext>
            </a:extLst>
          </a:ln>
        </p:spPr>
        <p:txBody>
          <a:bodyPr wrap="square" rtlCol="0">
            <a:spAutoFit/>
          </a:bodyPr>
          <a:lstStyle/>
          <a:p>
            <a:r>
              <a:rPr lang="en-GB" dirty="0"/>
              <a:t>This contour lines exercise is on page 5 of your Workbook</a:t>
            </a:r>
          </a:p>
        </p:txBody>
      </p:sp>
      <p:sp>
        <p:nvSpPr>
          <p:cNvPr id="9" name="TextBox 8">
            <a:extLst>
              <a:ext uri="{FF2B5EF4-FFF2-40B4-BE49-F238E27FC236}">
                <a16:creationId xmlns:a16="http://schemas.microsoft.com/office/drawing/2014/main" id="{9C52F2B4-0D78-457F-B413-0C14F0CA9B57}"/>
              </a:ext>
            </a:extLst>
          </p:cNvPr>
          <p:cNvSpPr txBox="1"/>
          <p:nvPr/>
        </p:nvSpPr>
        <p:spPr>
          <a:xfrm>
            <a:off x="548235" y="4464484"/>
            <a:ext cx="2298129" cy="1477328"/>
          </a:xfrm>
          <a:custGeom>
            <a:avLst/>
            <a:gdLst>
              <a:gd name="connsiteX0" fmla="*/ 0 w 2298129"/>
              <a:gd name="connsiteY0" fmla="*/ 0 h 1477328"/>
              <a:gd name="connsiteX1" fmla="*/ 2298129 w 2298129"/>
              <a:gd name="connsiteY1" fmla="*/ 0 h 1477328"/>
              <a:gd name="connsiteX2" fmla="*/ 2298129 w 2298129"/>
              <a:gd name="connsiteY2" fmla="*/ 1477328 h 1477328"/>
              <a:gd name="connsiteX3" fmla="*/ 0 w 2298129"/>
              <a:gd name="connsiteY3" fmla="*/ 1477328 h 1477328"/>
              <a:gd name="connsiteX4" fmla="*/ 0 w 2298129"/>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129" h="1477328" extrusionOk="0">
                <a:moveTo>
                  <a:pt x="0" y="0"/>
                </a:moveTo>
                <a:cubicBezTo>
                  <a:pt x="606089" y="117779"/>
                  <a:pt x="1522231" y="-110655"/>
                  <a:pt x="2298129" y="0"/>
                </a:cubicBezTo>
                <a:cubicBezTo>
                  <a:pt x="2246371" y="538604"/>
                  <a:pt x="2184491" y="1244439"/>
                  <a:pt x="2298129" y="1477328"/>
                </a:cubicBezTo>
                <a:cubicBezTo>
                  <a:pt x="1527335" y="1560360"/>
                  <a:pt x="646678" y="1545557"/>
                  <a:pt x="0" y="1477328"/>
                </a:cubicBezTo>
                <a:cubicBezTo>
                  <a:pt x="-72616" y="1119302"/>
                  <a:pt x="-36705" y="490231"/>
                  <a:pt x="0" y="0"/>
                </a:cubicBezTo>
                <a:close/>
              </a:path>
            </a:pathLst>
          </a:custGeom>
          <a:noFill/>
          <a:ln>
            <a:solidFill>
              <a:schemeClr val="tx1"/>
            </a:solidFill>
            <a:extLst>
              <a:ext uri="{C807C97D-BFC1-408E-A445-0C87EB9F89A2}">
                <ask:lineSketchStyleProps xmlns:ask="http://schemas.microsoft.com/office/drawing/2018/sketchyshapes" sd="475327724">
                  <a:prstGeom prst="rect">
                    <a:avLst/>
                  </a:prstGeom>
                  <ask:type>
                    <ask:lineSketchCurved/>
                  </ask:type>
                </ask:lineSketchStyleProps>
              </a:ext>
            </a:extLst>
          </a:ln>
        </p:spPr>
        <p:txBody>
          <a:bodyPr wrap="square" rtlCol="0">
            <a:spAutoFit/>
          </a:bodyPr>
          <a:lstStyle/>
          <a:p>
            <a:r>
              <a:rPr lang="en-GB" dirty="0"/>
              <a:t>There are further advanced contour lines exercises on page 6 of your Workbook</a:t>
            </a:r>
          </a:p>
        </p:txBody>
      </p:sp>
    </p:spTree>
    <p:extLst>
      <p:ext uri="{BB962C8B-B14F-4D97-AF65-F5344CB8AC3E}">
        <p14:creationId xmlns:p14="http://schemas.microsoft.com/office/powerpoint/2010/main" val="3286552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06987" y="791571"/>
            <a:ext cx="8292408" cy="744635"/>
          </a:xfrm>
        </p:spPr>
        <p:txBody>
          <a:bodyPr>
            <a:noAutofit/>
          </a:bodyPr>
          <a:lstStyle/>
          <a:p>
            <a:r>
              <a:rPr lang="en-GB" sz="4000" b="1" dirty="0">
                <a:solidFill>
                  <a:schemeClr val="tx1"/>
                </a:solidFill>
              </a:rPr>
              <a:t>Contour</a:t>
            </a:r>
            <a:r>
              <a:rPr lang="en-GB" sz="4800" b="1" dirty="0">
                <a:solidFill>
                  <a:schemeClr val="tx1"/>
                </a:solidFill>
              </a:rPr>
              <a:t> </a:t>
            </a:r>
            <a:r>
              <a:rPr lang="en-GB" sz="4000" b="1" dirty="0">
                <a:solidFill>
                  <a:schemeClr val="tx1"/>
                </a:solidFill>
              </a:rPr>
              <a:t>Lines and route planning</a:t>
            </a:r>
            <a:endParaRPr lang="en-GB" sz="4800" b="1" dirty="0">
              <a:solidFill>
                <a:schemeClr val="tx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sp>
        <p:nvSpPr>
          <p:cNvPr id="7" name="TextBox 6">
            <a:extLst>
              <a:ext uri="{FF2B5EF4-FFF2-40B4-BE49-F238E27FC236}">
                <a16:creationId xmlns:a16="http://schemas.microsoft.com/office/drawing/2014/main" id="{ABC6E957-C41B-411E-A54D-57496E5F3ACA}"/>
              </a:ext>
            </a:extLst>
          </p:cNvPr>
          <p:cNvSpPr txBox="1"/>
          <p:nvPr/>
        </p:nvSpPr>
        <p:spPr>
          <a:xfrm>
            <a:off x="5258639" y="5115875"/>
            <a:ext cx="3512634" cy="923330"/>
          </a:xfrm>
          <a:custGeom>
            <a:avLst/>
            <a:gdLst>
              <a:gd name="connsiteX0" fmla="*/ 0 w 3512634"/>
              <a:gd name="connsiteY0" fmla="*/ 0 h 923330"/>
              <a:gd name="connsiteX1" fmla="*/ 3512634 w 3512634"/>
              <a:gd name="connsiteY1" fmla="*/ 0 h 923330"/>
              <a:gd name="connsiteX2" fmla="*/ 3512634 w 3512634"/>
              <a:gd name="connsiteY2" fmla="*/ 923330 h 923330"/>
              <a:gd name="connsiteX3" fmla="*/ 0 w 3512634"/>
              <a:gd name="connsiteY3" fmla="*/ 923330 h 923330"/>
              <a:gd name="connsiteX4" fmla="*/ 0 w 3512634"/>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634" h="923330" extrusionOk="0">
                <a:moveTo>
                  <a:pt x="0" y="0"/>
                </a:moveTo>
                <a:cubicBezTo>
                  <a:pt x="1194248" y="117779"/>
                  <a:pt x="2194575" y="-110655"/>
                  <a:pt x="3512634" y="0"/>
                </a:cubicBezTo>
                <a:cubicBezTo>
                  <a:pt x="3444256" y="407974"/>
                  <a:pt x="3482096" y="743378"/>
                  <a:pt x="3512634" y="923330"/>
                </a:cubicBezTo>
                <a:cubicBezTo>
                  <a:pt x="2830270" y="1006362"/>
                  <a:pt x="644807" y="991559"/>
                  <a:pt x="0" y="923330"/>
                </a:cubicBezTo>
                <a:cubicBezTo>
                  <a:pt x="-22756" y="623446"/>
                  <a:pt x="79634" y="363972"/>
                  <a:pt x="0" y="0"/>
                </a:cubicBezTo>
                <a:close/>
              </a:path>
            </a:pathLst>
          </a:custGeom>
          <a:noFill/>
          <a:ln>
            <a:solidFill>
              <a:schemeClr val="tx1"/>
            </a:solidFill>
            <a:extLst>
              <a:ext uri="{C807C97D-BFC1-408E-A445-0C87EB9F89A2}">
                <ask:lineSketchStyleProps xmlns:ask="http://schemas.microsoft.com/office/drawing/2018/sketchyshapes" sd="475327724">
                  <a:prstGeom prst="rect">
                    <a:avLst/>
                  </a:prstGeom>
                  <ask:type>
                    <ask:lineSketchCurved/>
                  </ask:type>
                </ask:lineSketchStyleProps>
              </a:ext>
            </a:extLst>
          </a:ln>
        </p:spPr>
        <p:txBody>
          <a:bodyPr wrap="square" rtlCol="0">
            <a:spAutoFit/>
          </a:bodyPr>
          <a:lstStyle/>
          <a:p>
            <a:r>
              <a:rPr lang="en-GB" dirty="0"/>
              <a:t>There is a contour lines exercise  regarding time taken on page 7 of your Workbook</a:t>
            </a:r>
          </a:p>
        </p:txBody>
      </p:sp>
      <p:sp>
        <p:nvSpPr>
          <p:cNvPr id="11" name="Content Placeholder 2">
            <a:extLst>
              <a:ext uri="{FF2B5EF4-FFF2-40B4-BE49-F238E27FC236}">
                <a16:creationId xmlns:a16="http://schemas.microsoft.com/office/drawing/2014/main" id="{F71C13CC-7F8C-4F29-83A7-CE39A5D8FA7D}"/>
              </a:ext>
            </a:extLst>
          </p:cNvPr>
          <p:cNvSpPr>
            <a:spLocks noGrp="1"/>
          </p:cNvSpPr>
          <p:nvPr>
            <p:ph idx="1"/>
          </p:nvPr>
        </p:nvSpPr>
        <p:spPr>
          <a:xfrm>
            <a:off x="854756" y="2001854"/>
            <a:ext cx="8106363" cy="3743625"/>
          </a:xfrm>
        </p:spPr>
        <p:txBody>
          <a:bodyPr>
            <a:normAutofit/>
          </a:bodyPr>
          <a:lstStyle/>
          <a:p>
            <a:r>
              <a:rPr lang="en-GB" sz="2400" dirty="0"/>
              <a:t>Walking up hill takes longer than walking on the flat</a:t>
            </a:r>
          </a:p>
          <a:p>
            <a:r>
              <a:rPr lang="en-GB" sz="2400" dirty="0"/>
              <a:t>We usually add 1 minute for every 10 meters of assent</a:t>
            </a:r>
          </a:p>
          <a:p>
            <a:r>
              <a:rPr lang="en-GB" sz="2400" dirty="0"/>
              <a:t>We usually ignore downhill</a:t>
            </a:r>
          </a:p>
          <a:p>
            <a:r>
              <a:rPr lang="en-GB" sz="2400" dirty="0" err="1"/>
              <a:t>eDofE</a:t>
            </a:r>
            <a:r>
              <a:rPr lang="en-GB" sz="2400" dirty="0"/>
              <a:t> works all this out for you</a:t>
            </a:r>
          </a:p>
          <a:p>
            <a:pPr marL="0" indent="0">
              <a:buNone/>
            </a:pPr>
            <a:endParaRPr lang="en-GB" sz="2400" dirty="0"/>
          </a:p>
          <a:p>
            <a:endParaRPr lang="en-GB" sz="2400" dirty="0"/>
          </a:p>
        </p:txBody>
      </p:sp>
    </p:spTree>
    <p:extLst>
      <p:ext uri="{BB962C8B-B14F-4D97-AF65-F5344CB8AC3E}">
        <p14:creationId xmlns:p14="http://schemas.microsoft.com/office/powerpoint/2010/main" val="298113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252E-B5E3-4764-A32E-ADB00D25C50C}"/>
              </a:ext>
            </a:extLst>
          </p:cNvPr>
          <p:cNvSpPr>
            <a:spLocks noGrp="1"/>
          </p:cNvSpPr>
          <p:nvPr>
            <p:ph type="title"/>
          </p:nvPr>
        </p:nvSpPr>
        <p:spPr>
          <a:xfrm>
            <a:off x="677334" y="609600"/>
            <a:ext cx="8596668" cy="575256"/>
          </a:xfrm>
        </p:spPr>
        <p:txBody>
          <a:bodyPr>
            <a:normAutofit fontScale="90000"/>
          </a:bodyPr>
          <a:lstStyle/>
          <a:p>
            <a:r>
              <a:rPr lang="en-GB" dirty="0">
                <a:solidFill>
                  <a:schemeClr val="accent2">
                    <a:lumMod val="75000"/>
                  </a:schemeClr>
                </a:solidFill>
              </a:rPr>
              <a:t>Information for teachers and instructors</a:t>
            </a:r>
          </a:p>
        </p:txBody>
      </p:sp>
      <p:sp>
        <p:nvSpPr>
          <p:cNvPr id="3" name="Content Placeholder 2">
            <a:extLst>
              <a:ext uri="{FF2B5EF4-FFF2-40B4-BE49-F238E27FC236}">
                <a16:creationId xmlns:a16="http://schemas.microsoft.com/office/drawing/2014/main" id="{904A7DCB-BAC6-40D6-B739-9FE5EED4F171}"/>
              </a:ext>
            </a:extLst>
          </p:cNvPr>
          <p:cNvSpPr>
            <a:spLocks noGrp="1"/>
          </p:cNvSpPr>
          <p:nvPr>
            <p:ph idx="1"/>
          </p:nvPr>
        </p:nvSpPr>
        <p:spPr>
          <a:xfrm>
            <a:off x="677334" y="1468193"/>
            <a:ext cx="8596668" cy="4971244"/>
          </a:xfrm>
        </p:spPr>
        <p:txBody>
          <a:bodyPr>
            <a:normAutofit fontScale="85000" lnSpcReduction="10000"/>
          </a:bodyPr>
          <a:lstStyle/>
          <a:p>
            <a:r>
              <a:rPr lang="en-GB" dirty="0"/>
              <a:t>This presentation is designed for use alongside our ‘Course notes’ and ‘Workbook’ booklets, and lesson plans all of which are downloadable for free from our website </a:t>
            </a:r>
            <a:r>
              <a:rPr lang="en-GB" dirty="0">
                <a:hlinkClick r:id="rId2"/>
              </a:rPr>
              <a:t>https://www.lupineadventure.co.uk/downloads/dofe-downloads.html</a:t>
            </a:r>
            <a:br>
              <a:rPr lang="en-GB" dirty="0"/>
            </a:br>
            <a:r>
              <a:rPr lang="en-GB" dirty="0"/>
              <a:t>or google ‘Lupine DofE downloads’.</a:t>
            </a:r>
          </a:p>
          <a:p>
            <a:r>
              <a:rPr lang="en-GB" dirty="0"/>
              <a:t>The presentations are designed so that they can be used at all DofE levels simply tailor the depth that you go into each subject and maybe skip some slides accordingly.</a:t>
            </a:r>
          </a:p>
          <a:p>
            <a:r>
              <a:rPr lang="en-GB" dirty="0"/>
              <a:t>The presentations are designed to be used in a classroom or remotely over Zoom / Teams etc. One of the versions of the Workbook is editable so you can ask students to fill this in and email to you, alternatively, on our website there are Google and Microsoft Forms relating to some lessons that you can copy to your accounts and share with students.</a:t>
            </a:r>
          </a:p>
          <a:p>
            <a:r>
              <a:rPr lang="en-GB" dirty="0"/>
              <a:t>You are free to edit the presentation for your organisation however you wish but please don’t distribute further, we would rather you point people to our website.</a:t>
            </a:r>
          </a:p>
          <a:p>
            <a:r>
              <a:rPr lang="en-GB" dirty="0"/>
              <a:t>If you would like to be informed of future releases then subscribe to our mailing list from our website.</a:t>
            </a:r>
          </a:p>
          <a:p>
            <a:r>
              <a:rPr lang="en-GB" dirty="0"/>
              <a:t>If you would like early copies of, and to be involved in shaping, future resources then join our Facebook group for this purpose https://www.facebook.com/groups/859994524494945/</a:t>
            </a:r>
          </a:p>
          <a:p>
            <a:r>
              <a:rPr lang="en-GB" dirty="0"/>
              <a:t>Lupine Adventure Co-op are an approved activity provider for the expedition section of the DofE. Please do get in touch if you would like assistance with running any part, or all of your expedition programme.</a:t>
            </a:r>
          </a:p>
          <a:p>
            <a:endParaRPr lang="en-GB" dirty="0"/>
          </a:p>
        </p:txBody>
      </p:sp>
      <p:pic>
        <p:nvPicPr>
          <p:cNvPr id="4" name="Picture 3">
            <a:extLst>
              <a:ext uri="{FF2B5EF4-FFF2-40B4-BE49-F238E27FC236}">
                <a16:creationId xmlns:a16="http://schemas.microsoft.com/office/drawing/2014/main" id="{03E004D3-755B-495F-ADAC-DD9A3C9D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578550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sp>
        <p:nvSpPr>
          <p:cNvPr id="4" name="Title 1"/>
          <p:cNvSpPr txBox="1">
            <a:spLocks/>
          </p:cNvSpPr>
          <p:nvPr/>
        </p:nvSpPr>
        <p:spPr>
          <a:xfrm flipH="1">
            <a:off x="-382138" y="1"/>
            <a:ext cx="6701050"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Introduction to OS Maps</a:t>
            </a:r>
          </a:p>
        </p:txBody>
      </p:sp>
      <p:sp>
        <p:nvSpPr>
          <p:cNvPr id="5" name="Title 4"/>
          <p:cNvSpPr>
            <a:spLocks noGrp="1"/>
          </p:cNvSpPr>
          <p:nvPr>
            <p:ph type="ctrTitle"/>
          </p:nvPr>
        </p:nvSpPr>
        <p:spPr/>
        <p:txBody>
          <a:bodyPr/>
          <a:lstStyle/>
          <a:p>
            <a:endParaRPr lang="en-GB"/>
          </a:p>
        </p:txBody>
      </p:sp>
      <p:sp>
        <p:nvSpPr>
          <p:cNvPr id="2" name="Rectangle 1"/>
          <p:cNvSpPr/>
          <p:nvPr/>
        </p:nvSpPr>
        <p:spPr>
          <a:xfrm>
            <a:off x="0" y="6581001"/>
            <a:ext cx="1829347" cy="276999"/>
          </a:xfrm>
          <a:prstGeom prst="rect">
            <a:avLst/>
          </a:prstGeom>
          <a:solidFill>
            <a:schemeClr val="bg1"/>
          </a:solidFill>
        </p:spPr>
        <p:txBody>
          <a:bodyPr wrap="none">
            <a:spAutoFit/>
          </a:bodyPr>
          <a:lstStyle/>
          <a:p>
            <a:pPr algn="r"/>
            <a:r>
              <a:rPr lang="en-GB" baseline="30000" dirty="0">
                <a:solidFill>
                  <a:srgbClr val="000000"/>
                </a:solidFill>
                <a:latin typeface="Trebuchet MS" panose="020B0603020202020204" pitchFamily="34" charset="0"/>
              </a:rPr>
              <a:t>© Crown copyright 2020</a:t>
            </a:r>
          </a:p>
        </p:txBody>
      </p:sp>
      <p:pic>
        <p:nvPicPr>
          <p:cNvPr id="8" name="Picture 7" descr="Map&#10;&#10;Description automatically generated">
            <a:extLst>
              <a:ext uri="{FF2B5EF4-FFF2-40B4-BE49-F238E27FC236}">
                <a16:creationId xmlns:a16="http://schemas.microsoft.com/office/drawing/2014/main" id="{54BF074E-2CB9-4A1D-B94A-8E3B32763037}"/>
              </a:ext>
            </a:extLst>
          </p:cNvPr>
          <p:cNvPicPr>
            <a:picLocks noChangeAspect="1"/>
          </p:cNvPicPr>
          <p:nvPr/>
        </p:nvPicPr>
        <p:blipFill>
          <a:blip r:embed="rId3"/>
          <a:stretch>
            <a:fillRect/>
          </a:stretch>
        </p:blipFill>
        <p:spPr>
          <a:xfrm>
            <a:off x="0" y="0"/>
            <a:ext cx="12192000" cy="7299157"/>
          </a:xfrm>
          <a:prstGeom prst="rect">
            <a:avLst/>
          </a:prstGeom>
        </p:spPr>
      </p:pic>
    </p:spTree>
    <p:extLst>
      <p:ext uri="{BB962C8B-B14F-4D97-AF65-F5344CB8AC3E}">
        <p14:creationId xmlns:p14="http://schemas.microsoft.com/office/powerpoint/2010/main" val="1635458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sp>
        <p:nvSpPr>
          <p:cNvPr id="4" name="Title 1"/>
          <p:cNvSpPr txBox="1">
            <a:spLocks/>
          </p:cNvSpPr>
          <p:nvPr/>
        </p:nvSpPr>
        <p:spPr>
          <a:xfrm flipH="1">
            <a:off x="-382138" y="1"/>
            <a:ext cx="6701050"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400" dirty="0">
                <a:solidFill>
                  <a:schemeClr val="accent2">
                    <a:lumMod val="75000"/>
                  </a:schemeClr>
                </a:solidFill>
              </a:rPr>
              <a:t>Introduction to OS Maps</a:t>
            </a:r>
          </a:p>
        </p:txBody>
      </p:sp>
      <p:sp>
        <p:nvSpPr>
          <p:cNvPr id="5" name="Title 4"/>
          <p:cNvSpPr>
            <a:spLocks noGrp="1"/>
          </p:cNvSpPr>
          <p:nvPr>
            <p:ph type="ctrTitle"/>
          </p:nvPr>
        </p:nvSpPr>
        <p:spPr/>
        <p:txBody>
          <a:bodyPr/>
          <a:lstStyle/>
          <a:p>
            <a:endParaRPr lang="en-GB"/>
          </a:p>
        </p:txBody>
      </p:sp>
      <p:pic>
        <p:nvPicPr>
          <p:cNvPr id="7" name="Picture 6" descr="Map&#10;&#10;Description automatically generated">
            <a:extLst>
              <a:ext uri="{FF2B5EF4-FFF2-40B4-BE49-F238E27FC236}">
                <a16:creationId xmlns:a16="http://schemas.microsoft.com/office/drawing/2014/main" id="{434A8D80-3F93-4056-AD25-E5925BE38155}"/>
              </a:ext>
            </a:extLst>
          </p:cNvPr>
          <p:cNvPicPr>
            <a:picLocks noChangeAspect="1"/>
          </p:cNvPicPr>
          <p:nvPr/>
        </p:nvPicPr>
        <p:blipFill>
          <a:blip r:embed="rId3"/>
          <a:stretch>
            <a:fillRect/>
          </a:stretch>
        </p:blipFill>
        <p:spPr>
          <a:xfrm>
            <a:off x="0" y="0"/>
            <a:ext cx="12192000" cy="7299157"/>
          </a:xfrm>
          <a:prstGeom prst="rect">
            <a:avLst/>
          </a:prstGeom>
        </p:spPr>
      </p:pic>
    </p:spTree>
    <p:extLst>
      <p:ext uri="{BB962C8B-B14F-4D97-AF65-F5344CB8AC3E}">
        <p14:creationId xmlns:p14="http://schemas.microsoft.com/office/powerpoint/2010/main" val="617541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Rectangle 4"/>
          <p:cNvSpPr/>
          <p:nvPr/>
        </p:nvSpPr>
        <p:spPr>
          <a:xfrm>
            <a:off x="0" y="6581001"/>
            <a:ext cx="1829347" cy="276999"/>
          </a:xfrm>
          <a:prstGeom prst="rect">
            <a:avLst/>
          </a:prstGeom>
          <a:solidFill>
            <a:schemeClr val="bg1"/>
          </a:solidFill>
        </p:spPr>
        <p:txBody>
          <a:bodyPr wrap="none">
            <a:spAutoFit/>
          </a:bodyPr>
          <a:lstStyle/>
          <a:p>
            <a:pPr algn="r"/>
            <a:r>
              <a:rPr lang="en-GB" baseline="30000" dirty="0">
                <a:solidFill>
                  <a:srgbClr val="000000"/>
                </a:solidFill>
                <a:latin typeface="Trebuchet MS" panose="020B0603020202020204" pitchFamily="34" charset="0"/>
              </a:rPr>
              <a:t>© Crown copyright 2020</a:t>
            </a:r>
          </a:p>
        </p:txBody>
      </p:sp>
      <p:pic>
        <p:nvPicPr>
          <p:cNvPr id="8" name="Content Placeholder 7" descr="Map&#10;&#10;Description automatically generated">
            <a:extLst>
              <a:ext uri="{FF2B5EF4-FFF2-40B4-BE49-F238E27FC236}">
                <a16:creationId xmlns:a16="http://schemas.microsoft.com/office/drawing/2014/main" id="{1AD268C1-2564-4DE5-BA6F-B9471BA09509}"/>
              </a:ext>
            </a:extLst>
          </p:cNvPr>
          <p:cNvPicPr>
            <a:picLocks noGrp="1" noChangeAspect="1"/>
          </p:cNvPicPr>
          <p:nvPr>
            <p:ph idx="1"/>
          </p:nvPr>
        </p:nvPicPr>
        <p:blipFill>
          <a:blip r:embed="rId3"/>
          <a:stretch>
            <a:fillRect/>
          </a:stretch>
        </p:blipFill>
        <p:spPr>
          <a:xfrm>
            <a:off x="0" y="0"/>
            <a:ext cx="12196975" cy="7302137"/>
          </a:xfrm>
        </p:spPr>
      </p:pic>
    </p:spTree>
    <p:extLst>
      <p:ext uri="{BB962C8B-B14F-4D97-AF65-F5344CB8AC3E}">
        <p14:creationId xmlns:p14="http://schemas.microsoft.com/office/powerpoint/2010/main" val="1792235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sp>
        <p:nvSpPr>
          <p:cNvPr id="9" name="Title 1"/>
          <p:cNvSpPr txBox="1">
            <a:spLocks/>
          </p:cNvSpPr>
          <p:nvPr/>
        </p:nvSpPr>
        <p:spPr>
          <a:xfrm>
            <a:off x="854757" y="1536206"/>
            <a:ext cx="9024739" cy="1405718"/>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000" b="1" dirty="0">
                <a:solidFill>
                  <a:schemeClr val="tx1"/>
                </a:solidFill>
              </a:rPr>
              <a:t>A map is a </a:t>
            </a:r>
            <a:r>
              <a:rPr lang="en-GB" sz="4000" b="1" u="sng" dirty="0">
                <a:solidFill>
                  <a:schemeClr val="tx1"/>
                </a:solidFill>
              </a:rPr>
              <a:t>scaled</a:t>
            </a:r>
            <a:r>
              <a:rPr lang="en-GB" sz="4000" b="1" dirty="0">
                <a:solidFill>
                  <a:schemeClr val="tx1"/>
                </a:solidFill>
              </a:rPr>
              <a:t> diagram of the </a:t>
            </a:r>
            <a:r>
              <a:rPr lang="en-GB" sz="4000" b="1" u="sng" dirty="0">
                <a:solidFill>
                  <a:schemeClr val="tx1"/>
                </a:solidFill>
              </a:rPr>
              <a:t>features</a:t>
            </a:r>
            <a:r>
              <a:rPr lang="en-GB" sz="4000" b="1" dirty="0">
                <a:solidFill>
                  <a:schemeClr val="tx1"/>
                </a:solidFill>
              </a:rPr>
              <a:t> found in an area of land</a:t>
            </a:r>
          </a:p>
        </p:txBody>
      </p:sp>
      <p:sp>
        <p:nvSpPr>
          <p:cNvPr id="11" name="Title 1"/>
          <p:cNvSpPr txBox="1">
            <a:spLocks/>
          </p:cNvSpPr>
          <p:nvPr/>
        </p:nvSpPr>
        <p:spPr>
          <a:xfrm>
            <a:off x="806986" y="791571"/>
            <a:ext cx="4540265" cy="7446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dirty="0">
                <a:solidFill>
                  <a:schemeClr val="tx1"/>
                </a:solidFill>
              </a:rPr>
              <a:t>What is a map?</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57" y="3084582"/>
            <a:ext cx="7743982" cy="3530345"/>
          </a:xfrm>
          <a:prstGeom prst="rect">
            <a:avLst/>
          </a:prstGeom>
          <a:ln>
            <a:solidFill>
              <a:schemeClr val="tx1"/>
            </a:solidFill>
          </a:ln>
        </p:spPr>
      </p:pic>
      <p:sp>
        <p:nvSpPr>
          <p:cNvPr id="8" name="Rectangle 7"/>
          <p:cNvSpPr/>
          <p:nvPr/>
        </p:nvSpPr>
        <p:spPr>
          <a:xfrm>
            <a:off x="8598739" y="6614927"/>
            <a:ext cx="1829347" cy="276999"/>
          </a:xfrm>
          <a:prstGeom prst="rect">
            <a:avLst/>
          </a:prstGeom>
          <a:noFill/>
        </p:spPr>
        <p:txBody>
          <a:bodyPr wrap="none">
            <a:spAutoFit/>
          </a:bodyPr>
          <a:lstStyle/>
          <a:p>
            <a:pPr algn="r"/>
            <a:r>
              <a:rPr lang="en-GB" baseline="30000" dirty="0">
                <a:solidFill>
                  <a:srgbClr val="000000"/>
                </a:solidFill>
                <a:latin typeface="Trebuchet MS" panose="020B0603020202020204" pitchFamily="34" charset="0"/>
              </a:rPr>
              <a:t>© Crown copyright 2020</a:t>
            </a:r>
          </a:p>
        </p:txBody>
      </p:sp>
    </p:spTree>
    <p:extLst>
      <p:ext uri="{BB962C8B-B14F-4D97-AF65-F5344CB8AC3E}">
        <p14:creationId xmlns:p14="http://schemas.microsoft.com/office/powerpoint/2010/main" val="123614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06987" y="791571"/>
            <a:ext cx="4242306" cy="744635"/>
          </a:xfrm>
        </p:spPr>
        <p:txBody>
          <a:bodyPr>
            <a:noAutofit/>
          </a:bodyPr>
          <a:lstStyle/>
          <a:p>
            <a:r>
              <a:rPr lang="en-GB" sz="4800" b="1" dirty="0">
                <a:solidFill>
                  <a:schemeClr val="tx1"/>
                </a:solidFill>
              </a:rPr>
              <a:t>Map Features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sp>
        <p:nvSpPr>
          <p:cNvPr id="7" name="TextBox 6"/>
          <p:cNvSpPr txBox="1"/>
          <p:nvPr/>
        </p:nvSpPr>
        <p:spPr>
          <a:xfrm>
            <a:off x="854757" y="1812521"/>
            <a:ext cx="9561452" cy="523220"/>
          </a:xfrm>
          <a:prstGeom prst="rect">
            <a:avLst/>
          </a:prstGeom>
          <a:noFill/>
        </p:spPr>
        <p:txBody>
          <a:bodyPr wrap="square" rtlCol="0">
            <a:spAutoFit/>
          </a:bodyPr>
          <a:lstStyle/>
          <a:p>
            <a:r>
              <a:rPr lang="en-GB" sz="2800" dirty="0"/>
              <a:t>Map features can be split into 3 broad categories</a:t>
            </a:r>
          </a:p>
        </p:txBody>
      </p:sp>
      <p:sp>
        <p:nvSpPr>
          <p:cNvPr id="9" name="Content Placeholder 2"/>
          <p:cNvSpPr>
            <a:spLocks noGrp="1"/>
          </p:cNvSpPr>
          <p:nvPr>
            <p:ph idx="1"/>
          </p:nvPr>
        </p:nvSpPr>
        <p:spPr>
          <a:xfrm>
            <a:off x="645363" y="3007057"/>
            <a:ext cx="5198846" cy="3143704"/>
          </a:xfrm>
        </p:spPr>
        <p:txBody>
          <a:bodyPr>
            <a:normAutofit/>
          </a:bodyPr>
          <a:lstStyle/>
          <a:p>
            <a:r>
              <a:rPr lang="en-GB" sz="4400" dirty="0"/>
              <a:t>Linear Features</a:t>
            </a:r>
          </a:p>
          <a:p>
            <a:r>
              <a:rPr lang="en-GB" sz="4400" dirty="0"/>
              <a:t>Area Features</a:t>
            </a:r>
          </a:p>
          <a:p>
            <a:r>
              <a:rPr lang="en-GB" sz="4400" dirty="0"/>
              <a:t>Spot Features</a:t>
            </a:r>
          </a:p>
          <a:p>
            <a:endParaRPr lang="en-GB" sz="4400" dirty="0"/>
          </a:p>
        </p:txBody>
      </p:sp>
    </p:spTree>
    <p:extLst>
      <p:ext uri="{BB962C8B-B14F-4D97-AF65-F5344CB8AC3E}">
        <p14:creationId xmlns:p14="http://schemas.microsoft.com/office/powerpoint/2010/main" val="224217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06986" y="791571"/>
            <a:ext cx="8978698" cy="744635"/>
          </a:xfrm>
        </p:spPr>
        <p:txBody>
          <a:bodyPr>
            <a:noAutofit/>
          </a:bodyPr>
          <a:lstStyle/>
          <a:p>
            <a:r>
              <a:rPr lang="en-GB" sz="4800" b="1" dirty="0">
                <a:solidFill>
                  <a:schemeClr val="tx1"/>
                </a:solidFill>
              </a:rPr>
              <a:t>Map Features – Linear features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54758" y="1583141"/>
            <a:ext cx="8292078" cy="4820975"/>
          </a:xfrm>
          <a:prstGeom prst="rect">
            <a:avLst/>
          </a:prstGeom>
          <a:noFill/>
          <a:ln>
            <a:no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6499" y="5742778"/>
            <a:ext cx="1228199" cy="661338"/>
          </a:xfrm>
          <a:prstGeom prst="rect">
            <a:avLst/>
          </a:prstGeom>
        </p:spPr>
      </p:pic>
    </p:spTree>
    <p:extLst>
      <p:ext uri="{BB962C8B-B14F-4D97-AF65-F5344CB8AC3E}">
        <p14:creationId xmlns:p14="http://schemas.microsoft.com/office/powerpoint/2010/main" val="88648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806986" y="791571"/>
            <a:ext cx="8978698" cy="744635"/>
          </a:xfrm>
        </p:spPr>
        <p:txBody>
          <a:bodyPr>
            <a:noAutofit/>
          </a:bodyPr>
          <a:lstStyle/>
          <a:p>
            <a:r>
              <a:rPr lang="en-GB" sz="4800" b="1" dirty="0">
                <a:solidFill>
                  <a:schemeClr val="tx1"/>
                </a:solidFill>
              </a:rPr>
              <a:t>Map Features – Linear features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Title 1"/>
          <p:cNvSpPr txBox="1">
            <a:spLocks/>
          </p:cNvSpPr>
          <p:nvPr/>
        </p:nvSpPr>
        <p:spPr>
          <a:xfrm flipH="1">
            <a:off x="854757" y="40945"/>
            <a:ext cx="6160199" cy="79157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4400" dirty="0">
                <a:solidFill>
                  <a:schemeClr val="accent2">
                    <a:lumMod val="75000"/>
                  </a:schemeClr>
                </a:solidFill>
              </a:rPr>
              <a:t>Introduction to OS Maps</a:t>
            </a:r>
          </a:p>
        </p:txBody>
      </p:sp>
      <p:pic>
        <p:nvPicPr>
          <p:cNvPr id="9" name="Content Placeholder 8" descr="Map&#10;&#10;Description automatically generated">
            <a:extLst>
              <a:ext uri="{FF2B5EF4-FFF2-40B4-BE49-F238E27FC236}">
                <a16:creationId xmlns:a16="http://schemas.microsoft.com/office/drawing/2014/main" id="{DC1EC43B-08D9-4C9F-BCC1-8C4FD70F7804}"/>
              </a:ext>
            </a:extLst>
          </p:cNvPr>
          <p:cNvPicPr>
            <a:picLocks noGrp="1" noChangeAspect="1"/>
          </p:cNvPicPr>
          <p:nvPr>
            <p:ph idx="1"/>
          </p:nvPr>
        </p:nvPicPr>
        <p:blipFill>
          <a:blip r:embed="rId4"/>
          <a:stretch>
            <a:fillRect/>
          </a:stretch>
        </p:blipFill>
        <p:spPr>
          <a:xfrm>
            <a:off x="1065201" y="1513086"/>
            <a:ext cx="6311021" cy="5102867"/>
          </a:xfrm>
        </p:spPr>
      </p:pic>
    </p:spTree>
    <p:extLst>
      <p:ext uri="{BB962C8B-B14F-4D97-AF65-F5344CB8AC3E}">
        <p14:creationId xmlns:p14="http://schemas.microsoft.com/office/powerpoint/2010/main" val="263179075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ABFD7F65-AE65-4241-BDC8-E6AE5D11C7E3}" vid="{68B765F7-A881-4A56-9662-910911D6D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d1c1ac-76d6-4abb-a998-3d57ba86bee2" xsi:nil="true"/>
    <lcf76f155ced4ddcb4097134ff3c332f xmlns="763676ff-cff1-4af4-9ef1-33802cb5f8f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24B11E2004FF4C87E6233265E8D68A" ma:contentTypeVersion="16" ma:contentTypeDescription="Create a new document." ma:contentTypeScope="" ma:versionID="228bcfafa31d88ea683fadeb996e53a7">
  <xsd:schema xmlns:xsd="http://www.w3.org/2001/XMLSchema" xmlns:xs="http://www.w3.org/2001/XMLSchema" xmlns:p="http://schemas.microsoft.com/office/2006/metadata/properties" xmlns:ns2="763676ff-cff1-4af4-9ef1-33802cb5f8f5" xmlns:ns3="5fd1c1ac-76d6-4abb-a998-3d57ba86bee2" targetNamespace="http://schemas.microsoft.com/office/2006/metadata/properties" ma:root="true" ma:fieldsID="8666bcfb2662eb965dacf6bbcc4fb6ad" ns2:_="" ns3:_="">
    <xsd:import namespace="763676ff-cff1-4af4-9ef1-33802cb5f8f5"/>
    <xsd:import namespace="5fd1c1ac-76d6-4abb-a998-3d57ba86be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676ff-cff1-4af4-9ef1-33802cb5f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7726-f9ee-4e71-ae24-49b9c364af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d1c1ac-76d6-4abb-a998-3d57ba86be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b3cb9-6cdb-4ea4-b9b2-c72516174862}" ma:internalName="TaxCatchAll" ma:showField="CatchAllData" ma:web="5fd1c1ac-76d6-4abb-a998-3d57ba86b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E6F10D-777E-436F-8FA6-CE7EEEE45C00}">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763676ff-cff1-4af4-9ef1-33802cb5f8f5"/>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A89AFD9-0EEF-49CC-8FA9-B0ACDF61FBAD}">
  <ds:schemaRefs>
    <ds:schemaRef ds:uri="http://schemas.microsoft.com/sharepoint/v3/contenttype/forms"/>
  </ds:schemaRefs>
</ds:datastoreItem>
</file>

<file path=customXml/itemProps3.xml><?xml version="1.0" encoding="utf-8"?>
<ds:datastoreItem xmlns:ds="http://schemas.openxmlformats.org/officeDocument/2006/customXml" ds:itemID="{CEBE2BA7-C7C8-4859-BE40-481399EAB078}"/>
</file>

<file path=docProps/app.xml><?xml version="1.0" encoding="utf-8"?>
<Properties xmlns="http://schemas.openxmlformats.org/officeDocument/2006/extended-properties" xmlns:vt="http://schemas.openxmlformats.org/officeDocument/2006/docPropsVTypes">
  <Template>Facet</Template>
  <TotalTime>844</TotalTime>
  <Words>2134</Words>
  <Application>Microsoft Office PowerPoint</Application>
  <PresentationFormat>Widescreen</PresentationFormat>
  <Paragraphs>254</Paragraphs>
  <Slides>26</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Trebuchet MS</vt:lpstr>
      <vt:lpstr>Wingdings 3</vt:lpstr>
      <vt:lpstr>Facet</vt:lpstr>
      <vt:lpstr>Introduction to OS Maps</vt:lpstr>
      <vt:lpstr>What is a Map?</vt:lpstr>
      <vt:lpstr>PowerPoint Presentation</vt:lpstr>
      <vt:lpstr>PowerPoint Presentation</vt:lpstr>
      <vt:lpstr>PowerPoint Presentation</vt:lpstr>
      <vt:lpstr>PowerPoint Presentation</vt:lpstr>
      <vt:lpstr>Map Features</vt:lpstr>
      <vt:lpstr>Map Features – Linear features</vt:lpstr>
      <vt:lpstr>Map Features – Linear features</vt:lpstr>
      <vt:lpstr>Map Features – Area features</vt:lpstr>
      <vt:lpstr>Map Features – Area features</vt:lpstr>
      <vt:lpstr>Map Features – Spot features</vt:lpstr>
      <vt:lpstr>Map Features – Spot features </vt:lpstr>
      <vt:lpstr>PowerPoint Presentation</vt:lpstr>
      <vt:lpstr>Scale</vt:lpstr>
      <vt:lpstr>Scale</vt:lpstr>
      <vt:lpstr>Go to page 2 of your Workbook and answer the questions on map scales</vt:lpstr>
      <vt:lpstr>Measuring Distance</vt:lpstr>
      <vt:lpstr>Map Familiarisation</vt:lpstr>
      <vt:lpstr>Grid References</vt:lpstr>
      <vt:lpstr>Grid References</vt:lpstr>
      <vt:lpstr>Contour Lines</vt:lpstr>
      <vt:lpstr>Contour Lines</vt:lpstr>
      <vt:lpstr>Contour Lines</vt:lpstr>
      <vt:lpstr>Contour Lines and route planning</vt:lpstr>
      <vt:lpstr>Information for teachers and instructors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Godfrey</dc:creator>
  <cp:lastModifiedBy>Andrew Godfrey</cp:lastModifiedBy>
  <cp:revision>83</cp:revision>
  <cp:lastPrinted>2021-01-05T12:23:44Z</cp:lastPrinted>
  <dcterms:created xsi:type="dcterms:W3CDTF">2020-11-30T21:54:27Z</dcterms:created>
  <dcterms:modified xsi:type="dcterms:W3CDTF">2022-03-05T18:34:11Z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0x0101003B24B11E2004FF4C87E6233265E8D68A</vt:lpwstr>
  </property>
</Properties>
</file>