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7.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16.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Layouts/slideLayout4.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71" r:id="rId3"/>
    <p:sldId id="257" r:id="rId4"/>
    <p:sldId id="272" r:id="rId5"/>
    <p:sldId id="269" r:id="rId6"/>
    <p:sldId id="258" r:id="rId7"/>
    <p:sldId id="259" r:id="rId8"/>
    <p:sldId id="270" r:id="rId9"/>
    <p:sldId id="274" r:id="rId10"/>
    <p:sldId id="273" r:id="rId11"/>
    <p:sldId id="260" r:id="rId12"/>
    <p:sldId id="261" r:id="rId13"/>
    <p:sldId id="262" r:id="rId14"/>
    <p:sldId id="267" r:id="rId15"/>
    <p:sldId id="263" r:id="rId16"/>
    <p:sldId id="264" r:id="rId17"/>
    <p:sldId id="266" r:id="rId18"/>
    <p:sldId id="265" r:id="rId19"/>
    <p:sldId id="275" r:id="rId20"/>
    <p:sldId id="280" r:id="rId21"/>
    <p:sldId id="279" r:id="rId22"/>
    <p:sldId id="281" r:id="rId23"/>
    <p:sldId id="276" r:id="rId24"/>
    <p:sldId id="278" r:id="rId25"/>
    <p:sldId id="282"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10F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75083" autoAdjust="0"/>
  </p:normalViewPr>
  <p:slideViewPr>
    <p:cSldViewPr>
      <p:cViewPr varScale="1">
        <p:scale>
          <a:sx n="55" d="100"/>
          <a:sy n="55" d="100"/>
        </p:scale>
        <p:origin x="-1710"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608FD5-41EE-4BC2-B85A-92627D03157D}" type="datetimeFigureOut">
              <a:rPr lang="en-GB" smtClean="0"/>
              <a:t>12/10/2012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7C7B3D-6C00-4120-9089-9AA3AA542396}" type="slidenum">
              <a:rPr lang="en-GB" smtClean="0"/>
              <a:t>‹#›</a:t>
            </a:fld>
            <a:endParaRPr lang="en-GB"/>
          </a:p>
        </p:txBody>
      </p:sp>
    </p:spTree>
    <p:extLst>
      <p:ext uri="{BB962C8B-B14F-4D97-AF65-F5344CB8AC3E}">
        <p14:creationId xmlns:p14="http://schemas.microsoft.com/office/powerpoint/2010/main" val="2224668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i="0" kern="1200" dirty="0" smtClean="0">
                <a:solidFill>
                  <a:schemeClr val="tx1"/>
                </a:solidFill>
                <a:effectLst/>
                <a:latin typeface="+mn-lt"/>
                <a:ea typeface="+mn-ea"/>
                <a:cs typeface="+mn-cs"/>
              </a:rPr>
              <a:t>Danger </a:t>
            </a:r>
            <a:r>
              <a:rPr lang="en-GB" sz="1200" b="0" i="0" kern="1200" dirty="0" smtClean="0">
                <a:solidFill>
                  <a:schemeClr val="tx1"/>
                </a:solidFill>
                <a:effectLst/>
                <a:latin typeface="+mn-lt"/>
                <a:ea typeface="+mn-ea"/>
                <a:cs typeface="+mn-cs"/>
              </a:rPr>
              <a:t>- Check the area, make sure YOU are safe and so are people around you.</a:t>
            </a:r>
            <a:r>
              <a:rPr lang="en-GB" sz="1200" b="1" i="0" kern="1200" dirty="0" smtClean="0">
                <a:solidFill>
                  <a:schemeClr val="tx1"/>
                </a:solidFill>
                <a:effectLst/>
                <a:latin typeface="+mn-lt"/>
                <a:ea typeface="+mn-ea"/>
                <a:cs typeface="+mn-cs"/>
              </a:rPr>
              <a:t/>
            </a:r>
            <a:br>
              <a:rPr lang="en-GB" sz="1200" b="1" i="0" kern="1200" dirty="0" smtClean="0">
                <a:solidFill>
                  <a:schemeClr val="tx1"/>
                </a:solidFill>
                <a:effectLst/>
                <a:latin typeface="+mn-lt"/>
                <a:ea typeface="+mn-ea"/>
                <a:cs typeface="+mn-cs"/>
              </a:rPr>
            </a:br>
            <a:r>
              <a:rPr lang="en-GB" sz="1200" b="1" i="0" kern="1200" dirty="0" smtClean="0">
                <a:solidFill>
                  <a:schemeClr val="tx1"/>
                </a:solidFill>
                <a:effectLst/>
                <a:latin typeface="+mn-lt"/>
                <a:ea typeface="+mn-ea"/>
                <a:cs typeface="+mn-cs"/>
              </a:rPr>
              <a:t>Response </a:t>
            </a:r>
            <a:r>
              <a:rPr lang="en-GB" sz="1200" b="0" i="0" kern="1200" dirty="0" smtClean="0">
                <a:solidFill>
                  <a:schemeClr val="tx1"/>
                </a:solidFill>
                <a:effectLst/>
                <a:latin typeface="+mn-lt"/>
                <a:ea typeface="+mn-ea"/>
                <a:cs typeface="+mn-cs"/>
              </a:rPr>
              <a:t>- Can the casualty hear your voice? Can they open and close their eyes? are there any movements? Do they respond to touch?</a:t>
            </a:r>
            <a:br>
              <a:rPr lang="en-GB" sz="1200" b="0" i="0" kern="1200" dirty="0" smtClean="0">
                <a:solidFill>
                  <a:schemeClr val="tx1"/>
                </a:solidFill>
                <a:effectLst/>
                <a:latin typeface="+mn-lt"/>
                <a:ea typeface="+mn-ea"/>
                <a:cs typeface="+mn-cs"/>
              </a:rPr>
            </a:br>
            <a:r>
              <a:rPr lang="en-GB" sz="1200" b="1" i="0" kern="1200" dirty="0" smtClean="0">
                <a:solidFill>
                  <a:schemeClr val="tx1"/>
                </a:solidFill>
                <a:effectLst/>
                <a:latin typeface="+mn-lt"/>
                <a:ea typeface="+mn-ea"/>
                <a:cs typeface="+mn-cs"/>
              </a:rPr>
              <a:t>Airway </a:t>
            </a:r>
            <a:r>
              <a:rPr lang="en-GB" sz="1200" b="0" i="0" kern="1200" dirty="0" smtClean="0">
                <a:solidFill>
                  <a:schemeClr val="tx1"/>
                </a:solidFill>
                <a:effectLst/>
                <a:latin typeface="+mn-lt"/>
                <a:ea typeface="+mn-ea"/>
                <a:cs typeface="+mn-cs"/>
              </a:rPr>
              <a:t>- Is there a blockage in the throat or have they swallowed their tongue? Is the head in a suitable position (check first aid manual for details) to allow breathing? Care should be taken not to make anything worse but the airway MUST be cleared if it is blocked.</a:t>
            </a:r>
            <a:r>
              <a:rPr lang="en-GB" sz="1200" b="1" i="0" kern="1200" dirty="0" smtClean="0">
                <a:solidFill>
                  <a:schemeClr val="tx1"/>
                </a:solidFill>
                <a:effectLst/>
                <a:latin typeface="+mn-lt"/>
                <a:ea typeface="+mn-ea"/>
                <a:cs typeface="+mn-cs"/>
              </a:rPr>
              <a:t/>
            </a:r>
            <a:br>
              <a:rPr lang="en-GB" sz="1200" b="1" i="0" kern="1200" dirty="0" smtClean="0">
                <a:solidFill>
                  <a:schemeClr val="tx1"/>
                </a:solidFill>
                <a:effectLst/>
                <a:latin typeface="+mn-lt"/>
                <a:ea typeface="+mn-ea"/>
                <a:cs typeface="+mn-cs"/>
              </a:rPr>
            </a:br>
            <a:r>
              <a:rPr lang="en-GB" sz="1200" b="1" i="0" kern="1200" dirty="0" smtClean="0">
                <a:solidFill>
                  <a:schemeClr val="tx1"/>
                </a:solidFill>
                <a:effectLst/>
                <a:latin typeface="+mn-lt"/>
                <a:ea typeface="+mn-ea"/>
                <a:cs typeface="+mn-cs"/>
              </a:rPr>
              <a:t>Breathing </a:t>
            </a:r>
            <a:r>
              <a:rPr lang="en-GB" sz="1200" b="0" i="0" kern="1200" dirty="0" smtClean="0">
                <a:solidFill>
                  <a:schemeClr val="tx1"/>
                </a:solidFill>
                <a:effectLst/>
                <a:latin typeface="+mn-lt"/>
                <a:ea typeface="+mn-ea"/>
                <a:cs typeface="+mn-cs"/>
              </a:rPr>
              <a:t>- Can the casualty breathe clearly? Once the airway is clear, is there any other problem - the lungs for example?</a:t>
            </a:r>
            <a:r>
              <a:rPr lang="en-GB" sz="1200" b="1" i="0" kern="1200" dirty="0" smtClean="0">
                <a:solidFill>
                  <a:schemeClr val="tx1"/>
                </a:solidFill>
                <a:effectLst/>
                <a:latin typeface="+mn-lt"/>
                <a:ea typeface="+mn-ea"/>
                <a:cs typeface="+mn-cs"/>
              </a:rPr>
              <a:t/>
            </a:r>
            <a:br>
              <a:rPr lang="en-GB" sz="1200" b="1" i="0" kern="1200" dirty="0" smtClean="0">
                <a:solidFill>
                  <a:schemeClr val="tx1"/>
                </a:solidFill>
                <a:effectLst/>
                <a:latin typeface="+mn-lt"/>
                <a:ea typeface="+mn-ea"/>
                <a:cs typeface="+mn-cs"/>
              </a:rPr>
            </a:br>
            <a:r>
              <a:rPr lang="en-GB" sz="1200" b="1" i="0" kern="1200" dirty="0" smtClean="0">
                <a:solidFill>
                  <a:schemeClr val="tx1"/>
                </a:solidFill>
                <a:effectLst/>
                <a:latin typeface="+mn-lt"/>
                <a:ea typeface="+mn-ea"/>
                <a:cs typeface="+mn-cs"/>
              </a:rPr>
              <a:t>Circulation </a:t>
            </a:r>
            <a:r>
              <a:rPr lang="en-GB" sz="1200" b="0" i="0" kern="1200" dirty="0" smtClean="0">
                <a:solidFill>
                  <a:schemeClr val="tx1"/>
                </a:solidFill>
                <a:effectLst/>
                <a:latin typeface="+mn-lt"/>
                <a:ea typeface="+mn-ea"/>
                <a:cs typeface="+mn-cs"/>
              </a:rPr>
              <a:t>- IS there a pulse? Is the heart beating? Is the pulse weak / strong / racing </a:t>
            </a:r>
          </a:p>
          <a:p>
            <a:endParaRPr lang="en-GB" b="0" dirty="0"/>
          </a:p>
        </p:txBody>
      </p:sp>
      <p:sp>
        <p:nvSpPr>
          <p:cNvPr id="4" name="Slide Number Placeholder 3"/>
          <p:cNvSpPr>
            <a:spLocks noGrp="1"/>
          </p:cNvSpPr>
          <p:nvPr>
            <p:ph type="sldNum" sz="quarter" idx="10"/>
          </p:nvPr>
        </p:nvSpPr>
        <p:spPr/>
        <p:txBody>
          <a:bodyPr/>
          <a:lstStyle/>
          <a:p>
            <a:fld id="{E27C7B3D-6C00-4120-9089-9AA3AA542396}" type="slidenum">
              <a:rPr lang="en-GB" smtClean="0"/>
              <a:t>2</a:t>
            </a:fld>
            <a:endParaRPr lang="en-GB"/>
          </a:p>
        </p:txBody>
      </p:sp>
    </p:spTree>
    <p:extLst>
      <p:ext uri="{BB962C8B-B14F-4D97-AF65-F5344CB8AC3E}">
        <p14:creationId xmlns:p14="http://schemas.microsoft.com/office/powerpoint/2010/main" val="2271899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27C7B3D-6C00-4120-9089-9AA3AA542396}" type="slidenum">
              <a:rPr lang="en-GB" smtClean="0"/>
              <a:t>21</a:t>
            </a:fld>
            <a:endParaRPr lang="en-GB"/>
          </a:p>
        </p:txBody>
      </p:sp>
    </p:spTree>
    <p:extLst>
      <p:ext uri="{BB962C8B-B14F-4D97-AF65-F5344CB8AC3E}">
        <p14:creationId xmlns:p14="http://schemas.microsoft.com/office/powerpoint/2010/main" val="3325649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smtClean="0">
                <a:solidFill>
                  <a:schemeClr val="tx1"/>
                </a:solidFill>
                <a:effectLst/>
                <a:latin typeface="+mn-lt"/>
                <a:ea typeface="+mn-ea"/>
                <a:cs typeface="+mn-cs"/>
              </a:rPr>
              <a:t>Guiding principle in first aid to protect yourself before attempting to help others</a:t>
            </a:r>
            <a:endParaRPr lang="en-GB" dirty="0"/>
          </a:p>
        </p:txBody>
      </p:sp>
      <p:sp>
        <p:nvSpPr>
          <p:cNvPr id="4" name="Slide Number Placeholder 3"/>
          <p:cNvSpPr>
            <a:spLocks noGrp="1"/>
          </p:cNvSpPr>
          <p:nvPr>
            <p:ph type="sldNum" sz="quarter" idx="10"/>
          </p:nvPr>
        </p:nvSpPr>
        <p:spPr/>
        <p:txBody>
          <a:bodyPr/>
          <a:lstStyle/>
          <a:p>
            <a:fld id="{E27C7B3D-6C00-4120-9089-9AA3AA542396}" type="slidenum">
              <a:rPr lang="en-GB" smtClean="0"/>
              <a:t>3</a:t>
            </a:fld>
            <a:endParaRPr lang="en-GB"/>
          </a:p>
        </p:txBody>
      </p:sp>
    </p:spTree>
    <p:extLst>
      <p:ext uri="{BB962C8B-B14F-4D97-AF65-F5344CB8AC3E}">
        <p14:creationId xmlns:p14="http://schemas.microsoft.com/office/powerpoint/2010/main" val="1180554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27C7B3D-6C00-4120-9089-9AA3AA542396}" type="slidenum">
              <a:rPr lang="en-GB" smtClean="0"/>
              <a:t>4</a:t>
            </a:fld>
            <a:endParaRPr lang="en-GB"/>
          </a:p>
        </p:txBody>
      </p:sp>
    </p:spTree>
    <p:extLst>
      <p:ext uri="{BB962C8B-B14F-4D97-AF65-F5344CB8AC3E}">
        <p14:creationId xmlns:p14="http://schemas.microsoft.com/office/powerpoint/2010/main" val="1594892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27C7B3D-6C00-4120-9089-9AA3AA542396}" type="slidenum">
              <a:rPr lang="en-GB" smtClean="0"/>
              <a:t>5</a:t>
            </a:fld>
            <a:endParaRPr lang="en-GB"/>
          </a:p>
        </p:txBody>
      </p:sp>
    </p:spTree>
    <p:extLst>
      <p:ext uri="{BB962C8B-B14F-4D97-AF65-F5344CB8AC3E}">
        <p14:creationId xmlns:p14="http://schemas.microsoft.com/office/powerpoint/2010/main" val="991957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27C7B3D-6C00-4120-9089-9AA3AA542396}" type="slidenum">
              <a:rPr lang="en-GB" smtClean="0"/>
              <a:t>8</a:t>
            </a:fld>
            <a:endParaRPr lang="en-GB"/>
          </a:p>
        </p:txBody>
      </p:sp>
    </p:spTree>
    <p:extLst>
      <p:ext uri="{BB962C8B-B14F-4D97-AF65-F5344CB8AC3E}">
        <p14:creationId xmlns:p14="http://schemas.microsoft.com/office/powerpoint/2010/main" val="991957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27C7B3D-6C00-4120-9089-9AA3AA542396}" type="slidenum">
              <a:rPr lang="en-GB" smtClean="0"/>
              <a:t>9</a:t>
            </a:fld>
            <a:endParaRPr lang="en-GB"/>
          </a:p>
        </p:txBody>
      </p:sp>
    </p:spTree>
    <p:extLst>
      <p:ext uri="{BB962C8B-B14F-4D97-AF65-F5344CB8AC3E}">
        <p14:creationId xmlns:p14="http://schemas.microsoft.com/office/powerpoint/2010/main" val="991957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27C7B3D-6C00-4120-9089-9AA3AA542396}" type="slidenum">
              <a:rPr lang="en-GB" smtClean="0"/>
              <a:t>10</a:t>
            </a:fld>
            <a:endParaRPr lang="en-GB"/>
          </a:p>
        </p:txBody>
      </p:sp>
    </p:spTree>
    <p:extLst>
      <p:ext uri="{BB962C8B-B14F-4D97-AF65-F5344CB8AC3E}">
        <p14:creationId xmlns:p14="http://schemas.microsoft.com/office/powerpoint/2010/main" val="991957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27C7B3D-6C00-4120-9089-9AA3AA542396}" type="slidenum">
              <a:rPr lang="en-GB" smtClean="0"/>
              <a:t>19</a:t>
            </a:fld>
            <a:endParaRPr lang="en-GB"/>
          </a:p>
        </p:txBody>
      </p:sp>
    </p:spTree>
    <p:extLst>
      <p:ext uri="{BB962C8B-B14F-4D97-AF65-F5344CB8AC3E}">
        <p14:creationId xmlns:p14="http://schemas.microsoft.com/office/powerpoint/2010/main" val="3325649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27C7B3D-6C00-4120-9089-9AA3AA542396}" type="slidenum">
              <a:rPr lang="en-GB" smtClean="0"/>
              <a:t>20</a:t>
            </a:fld>
            <a:endParaRPr lang="en-GB"/>
          </a:p>
        </p:txBody>
      </p:sp>
    </p:spTree>
    <p:extLst>
      <p:ext uri="{BB962C8B-B14F-4D97-AF65-F5344CB8AC3E}">
        <p14:creationId xmlns:p14="http://schemas.microsoft.com/office/powerpoint/2010/main" val="3325649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13872CB-D60C-4330-B3B6-15D0D42CF635}" type="datetimeFigureOut">
              <a:rPr lang="en-GB" smtClean="0"/>
              <a:t>12/10/2012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A4E512-C4B7-40FE-8B81-D9A639EE341F}" type="slidenum">
              <a:rPr lang="en-GB" smtClean="0"/>
              <a:t>‹#›</a:t>
            </a:fld>
            <a:endParaRPr lang="en-GB"/>
          </a:p>
        </p:txBody>
      </p:sp>
    </p:spTree>
    <p:extLst>
      <p:ext uri="{BB962C8B-B14F-4D97-AF65-F5344CB8AC3E}">
        <p14:creationId xmlns:p14="http://schemas.microsoft.com/office/powerpoint/2010/main" val="320609480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13872CB-D60C-4330-B3B6-15D0D42CF635}" type="datetimeFigureOut">
              <a:rPr lang="en-GB" smtClean="0"/>
              <a:t>12/10/2012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A4E512-C4B7-40FE-8B81-D9A639EE341F}" type="slidenum">
              <a:rPr lang="en-GB" smtClean="0"/>
              <a:t>‹#›</a:t>
            </a:fld>
            <a:endParaRPr lang="en-GB"/>
          </a:p>
        </p:txBody>
      </p:sp>
    </p:spTree>
    <p:extLst>
      <p:ext uri="{BB962C8B-B14F-4D97-AF65-F5344CB8AC3E}">
        <p14:creationId xmlns:p14="http://schemas.microsoft.com/office/powerpoint/2010/main" val="132512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13872CB-D60C-4330-B3B6-15D0D42CF635}" type="datetimeFigureOut">
              <a:rPr lang="en-GB" smtClean="0"/>
              <a:t>12/10/2012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A4E512-C4B7-40FE-8B81-D9A639EE341F}" type="slidenum">
              <a:rPr lang="en-GB" smtClean="0"/>
              <a:t>‹#›</a:t>
            </a:fld>
            <a:endParaRPr lang="en-GB"/>
          </a:p>
        </p:txBody>
      </p:sp>
    </p:spTree>
    <p:extLst>
      <p:ext uri="{BB962C8B-B14F-4D97-AF65-F5344CB8AC3E}">
        <p14:creationId xmlns:p14="http://schemas.microsoft.com/office/powerpoint/2010/main" val="1090943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userDrawn="1"/>
        </p:nvSpPr>
        <p:spPr>
          <a:xfrm>
            <a:off x="0" y="0"/>
            <a:ext cx="9144000" cy="6858000"/>
          </a:xfrm>
          <a:prstGeom prst="rect">
            <a:avLst/>
          </a:prstGeom>
          <a:solidFill>
            <a:srgbClr val="310F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70C0"/>
              </a:solidFill>
            </a:endParaRPr>
          </a:p>
        </p:txBody>
      </p:sp>
      <p:sp>
        <p:nvSpPr>
          <p:cNvPr id="10" name="Rectangle 9"/>
          <p:cNvSpPr/>
          <p:nvPr userDrawn="1"/>
        </p:nvSpPr>
        <p:spPr>
          <a:xfrm>
            <a:off x="107504" y="116632"/>
            <a:ext cx="8928992" cy="66512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13872CB-D60C-4330-B3B6-15D0D42CF635}" type="datetimeFigureOut">
              <a:rPr lang="en-GB" smtClean="0"/>
              <a:t>12/10/2012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lgn="l">
              <a:defRPr/>
            </a:lvl1pPr>
          </a:lstStyle>
          <a:p>
            <a:fld id="{F0A4E512-C4B7-40FE-8B81-D9A639EE341F}" type="slidenum">
              <a:rPr lang="en-GB" smtClean="0"/>
              <a:pPr/>
              <a:t>‹#›</a:t>
            </a:fld>
            <a:endParaRPr lang="en-GB"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0352" y="5805264"/>
            <a:ext cx="1259632" cy="891088"/>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987824" y="6066785"/>
            <a:ext cx="3300961" cy="674583"/>
          </a:xfrm>
          <a:prstGeom prst="rect">
            <a:avLst/>
          </a:prstGeom>
        </p:spPr>
      </p:pic>
    </p:spTree>
    <p:extLst>
      <p:ext uri="{BB962C8B-B14F-4D97-AF65-F5344CB8AC3E}">
        <p14:creationId xmlns:p14="http://schemas.microsoft.com/office/powerpoint/2010/main" val="32948571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3872CB-D60C-4330-B3B6-15D0D42CF635}" type="datetimeFigureOut">
              <a:rPr lang="en-GB" smtClean="0"/>
              <a:t>12/10/2012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A4E512-C4B7-40FE-8B81-D9A639EE341F}" type="slidenum">
              <a:rPr lang="en-GB" smtClean="0"/>
              <a:t>‹#›</a:t>
            </a:fld>
            <a:endParaRPr lang="en-GB"/>
          </a:p>
        </p:txBody>
      </p:sp>
    </p:spTree>
    <p:extLst>
      <p:ext uri="{BB962C8B-B14F-4D97-AF65-F5344CB8AC3E}">
        <p14:creationId xmlns:p14="http://schemas.microsoft.com/office/powerpoint/2010/main" val="834176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13872CB-D60C-4330-B3B6-15D0D42CF635}" type="datetimeFigureOut">
              <a:rPr lang="en-GB" smtClean="0"/>
              <a:t>12/10/2012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A4E512-C4B7-40FE-8B81-D9A639EE341F}" type="slidenum">
              <a:rPr lang="en-GB" smtClean="0"/>
              <a:t>‹#›</a:t>
            </a:fld>
            <a:endParaRPr lang="en-GB"/>
          </a:p>
        </p:txBody>
      </p:sp>
    </p:spTree>
    <p:extLst>
      <p:ext uri="{BB962C8B-B14F-4D97-AF65-F5344CB8AC3E}">
        <p14:creationId xmlns:p14="http://schemas.microsoft.com/office/powerpoint/2010/main" val="2315528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13872CB-D60C-4330-B3B6-15D0D42CF635}" type="datetimeFigureOut">
              <a:rPr lang="en-GB" smtClean="0"/>
              <a:t>12/10/2012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A4E512-C4B7-40FE-8B81-D9A639EE341F}" type="slidenum">
              <a:rPr lang="en-GB" smtClean="0"/>
              <a:t>‹#›</a:t>
            </a:fld>
            <a:endParaRPr lang="en-GB"/>
          </a:p>
        </p:txBody>
      </p:sp>
    </p:spTree>
    <p:extLst>
      <p:ext uri="{BB962C8B-B14F-4D97-AF65-F5344CB8AC3E}">
        <p14:creationId xmlns:p14="http://schemas.microsoft.com/office/powerpoint/2010/main" val="2939427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13872CB-D60C-4330-B3B6-15D0D42CF635}" type="datetimeFigureOut">
              <a:rPr lang="en-GB" smtClean="0"/>
              <a:t>12/10/2012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A4E512-C4B7-40FE-8B81-D9A639EE341F}" type="slidenum">
              <a:rPr lang="en-GB" smtClean="0"/>
              <a:t>‹#›</a:t>
            </a:fld>
            <a:endParaRPr lang="en-GB"/>
          </a:p>
        </p:txBody>
      </p:sp>
    </p:spTree>
    <p:extLst>
      <p:ext uri="{BB962C8B-B14F-4D97-AF65-F5344CB8AC3E}">
        <p14:creationId xmlns:p14="http://schemas.microsoft.com/office/powerpoint/2010/main" val="678301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3872CB-D60C-4330-B3B6-15D0D42CF635}" type="datetimeFigureOut">
              <a:rPr lang="en-GB" smtClean="0"/>
              <a:t>12/10/2012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A4E512-C4B7-40FE-8B81-D9A639EE341F}" type="slidenum">
              <a:rPr lang="en-GB" smtClean="0"/>
              <a:t>‹#›</a:t>
            </a:fld>
            <a:endParaRPr lang="en-GB"/>
          </a:p>
        </p:txBody>
      </p:sp>
    </p:spTree>
    <p:extLst>
      <p:ext uri="{BB962C8B-B14F-4D97-AF65-F5344CB8AC3E}">
        <p14:creationId xmlns:p14="http://schemas.microsoft.com/office/powerpoint/2010/main" val="4195663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3872CB-D60C-4330-B3B6-15D0D42CF635}" type="datetimeFigureOut">
              <a:rPr lang="en-GB" smtClean="0"/>
              <a:t>12/10/2012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A4E512-C4B7-40FE-8B81-D9A639EE341F}" type="slidenum">
              <a:rPr lang="en-GB" smtClean="0"/>
              <a:t>‹#›</a:t>
            </a:fld>
            <a:endParaRPr lang="en-GB"/>
          </a:p>
        </p:txBody>
      </p:sp>
    </p:spTree>
    <p:extLst>
      <p:ext uri="{BB962C8B-B14F-4D97-AF65-F5344CB8AC3E}">
        <p14:creationId xmlns:p14="http://schemas.microsoft.com/office/powerpoint/2010/main" val="1078816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3872CB-D60C-4330-B3B6-15D0D42CF635}" type="datetimeFigureOut">
              <a:rPr lang="en-GB" smtClean="0"/>
              <a:t>12/10/2012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A4E512-C4B7-40FE-8B81-D9A639EE341F}" type="slidenum">
              <a:rPr lang="en-GB" smtClean="0"/>
              <a:t>‹#›</a:t>
            </a:fld>
            <a:endParaRPr lang="en-GB"/>
          </a:p>
        </p:txBody>
      </p:sp>
    </p:spTree>
    <p:extLst>
      <p:ext uri="{BB962C8B-B14F-4D97-AF65-F5344CB8AC3E}">
        <p14:creationId xmlns:p14="http://schemas.microsoft.com/office/powerpoint/2010/main" val="1401173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3872CB-D60C-4330-B3B6-15D0D42CF635}" type="datetimeFigureOut">
              <a:rPr lang="en-GB" smtClean="0"/>
              <a:t>12/10/2012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4E512-C4B7-40FE-8B81-D9A639EE341F}" type="slidenum">
              <a:rPr lang="en-GB" smtClean="0"/>
              <a:t>‹#›</a:t>
            </a:fld>
            <a:endParaRPr lang="en-GB"/>
          </a:p>
        </p:txBody>
      </p:sp>
    </p:spTree>
    <p:extLst>
      <p:ext uri="{BB962C8B-B14F-4D97-AF65-F5344CB8AC3E}">
        <p14:creationId xmlns:p14="http://schemas.microsoft.com/office/powerpoint/2010/main" val="4147038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48881"/>
            <a:ext cx="7772400" cy="2088231"/>
          </a:xfrm>
        </p:spPr>
        <p:txBody>
          <a:bodyPr>
            <a:normAutofit/>
          </a:bodyPr>
          <a:lstStyle/>
          <a:p>
            <a:r>
              <a:rPr lang="en-GB" sz="5400" b="1" dirty="0" smtClean="0"/>
              <a:t>1</a:t>
            </a:r>
            <a:r>
              <a:rPr lang="en-GB" sz="5400" b="1" baseline="30000" dirty="0" smtClean="0"/>
              <a:t>st</a:t>
            </a:r>
            <a:r>
              <a:rPr lang="en-GB" sz="5400" b="1" dirty="0" smtClean="0"/>
              <a:t> Aid Quiz</a:t>
            </a:r>
            <a:endParaRPr lang="en-GB" sz="5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1760" y="4653136"/>
            <a:ext cx="4453978" cy="108012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73591" y="103391"/>
            <a:ext cx="4602665" cy="2173481"/>
          </a:xfrm>
          <a:prstGeom prst="rect">
            <a:avLst/>
          </a:prstGeom>
        </p:spPr>
      </p:pic>
    </p:spTree>
    <p:extLst>
      <p:ext uri="{BB962C8B-B14F-4D97-AF65-F5344CB8AC3E}">
        <p14:creationId xmlns:p14="http://schemas.microsoft.com/office/powerpoint/2010/main" val="18120113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507288" cy="1656184"/>
          </a:xfrm>
        </p:spPr>
        <p:txBody>
          <a:bodyPr>
            <a:noAutofit/>
          </a:bodyPr>
          <a:lstStyle/>
          <a:p>
            <a:pPr algn="l"/>
            <a:r>
              <a:rPr lang="en-GB" sz="3600" b="1" dirty="0" smtClean="0"/>
              <a:t>9.  The best way to treat a nose bleed is</a:t>
            </a:r>
            <a:br>
              <a:rPr lang="en-GB" sz="3600" b="1" dirty="0" smtClean="0"/>
            </a:br>
            <a:r>
              <a:rPr lang="en-GB" sz="3600" b="1" dirty="0"/>
              <a:t> </a:t>
            </a:r>
            <a:r>
              <a:rPr lang="en-GB" sz="3600" b="1" dirty="0" smtClean="0"/>
              <a:t>     by tilting the head back and pinching</a:t>
            </a:r>
            <a:br>
              <a:rPr lang="en-GB" sz="3600" b="1" dirty="0" smtClean="0"/>
            </a:br>
            <a:r>
              <a:rPr lang="en-GB" sz="3600" b="1" dirty="0"/>
              <a:t> </a:t>
            </a:r>
            <a:r>
              <a:rPr lang="en-GB" sz="3600" b="1" dirty="0" smtClean="0"/>
              <a:t>     the nose</a:t>
            </a:r>
            <a:endParaRPr lang="en-GB" sz="3600" b="1" dirty="0"/>
          </a:p>
        </p:txBody>
      </p:sp>
      <p:sp>
        <p:nvSpPr>
          <p:cNvPr id="3" name="Content Placeholder 2"/>
          <p:cNvSpPr>
            <a:spLocks noGrp="1"/>
          </p:cNvSpPr>
          <p:nvPr>
            <p:ph idx="1"/>
          </p:nvPr>
        </p:nvSpPr>
        <p:spPr>
          <a:xfrm>
            <a:off x="611560" y="1844825"/>
            <a:ext cx="7200800" cy="2088232"/>
          </a:xfrm>
        </p:spPr>
        <p:txBody>
          <a:bodyPr/>
          <a:lstStyle/>
          <a:p>
            <a:pPr marL="514350" indent="-514350">
              <a:spcBef>
                <a:spcPts val="1200"/>
              </a:spcBef>
              <a:spcAft>
                <a:spcPts val="600"/>
              </a:spcAft>
              <a:buFont typeface="+mj-lt"/>
              <a:buAutoNum type="alphaUcPeriod"/>
            </a:pPr>
            <a:r>
              <a:rPr lang="en-GB" dirty="0" smtClean="0"/>
              <a:t>True</a:t>
            </a:r>
          </a:p>
          <a:p>
            <a:pPr marL="514350" indent="-514350">
              <a:spcBef>
                <a:spcPts val="1200"/>
              </a:spcBef>
              <a:spcAft>
                <a:spcPts val="600"/>
              </a:spcAft>
              <a:buFont typeface="+mj-lt"/>
              <a:buAutoNum type="alphaUcPeriod"/>
            </a:pPr>
            <a:r>
              <a:rPr lang="en-GB" dirty="0" smtClean="0"/>
              <a:t>False</a:t>
            </a:r>
          </a:p>
          <a:p>
            <a:pPr marL="0" indent="0">
              <a:buNone/>
            </a:pPr>
            <a:endParaRPr lang="en-GB" dirty="0"/>
          </a:p>
        </p:txBody>
      </p:sp>
      <p:sp>
        <p:nvSpPr>
          <p:cNvPr id="7" name="Rounded Rectangle 6"/>
          <p:cNvSpPr/>
          <p:nvPr/>
        </p:nvSpPr>
        <p:spPr>
          <a:xfrm>
            <a:off x="406216" y="2420888"/>
            <a:ext cx="2149560"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ontent Placeholder 2"/>
          <p:cNvSpPr txBox="1">
            <a:spLocks/>
          </p:cNvSpPr>
          <p:nvPr/>
        </p:nvSpPr>
        <p:spPr>
          <a:xfrm>
            <a:off x="827584" y="3212976"/>
            <a:ext cx="7848872" cy="2736304"/>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dirty="0" smtClean="0"/>
              <a:t>Tilting the head back will encourage the blood to run down the back of the throat and possibly into the stomach, inducing vomiting.</a:t>
            </a:r>
          </a:p>
          <a:p>
            <a:pPr marL="0" indent="0">
              <a:buNone/>
            </a:pPr>
            <a:r>
              <a:rPr lang="en-GB" dirty="0" smtClean="0"/>
              <a:t>Sit the person down, reassure them and pinch the tip rather than the hard bit of the nose. Discourage them from coughing or swallowing until the bleeding stops. It may be helpful to place a bowl on the floor to catch any dripping blood</a:t>
            </a:r>
            <a:endParaRPr lang="en-GB"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4168" y="1268615"/>
            <a:ext cx="1809750" cy="1876425"/>
          </a:xfrm>
          <a:prstGeom prst="rect">
            <a:avLst/>
          </a:prstGeom>
        </p:spPr>
      </p:pic>
    </p:spTree>
    <p:extLst>
      <p:ext uri="{BB962C8B-B14F-4D97-AF65-F5344CB8AC3E}">
        <p14:creationId xmlns:p14="http://schemas.microsoft.com/office/powerpoint/2010/main" val="225453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par>
                                <p:cTn id="10" presetID="22" presetClass="entr" presetSubtype="1"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9296" cy="1143000"/>
          </a:xfrm>
        </p:spPr>
        <p:txBody>
          <a:bodyPr>
            <a:noAutofit/>
          </a:bodyPr>
          <a:lstStyle/>
          <a:p>
            <a:pPr algn="l"/>
            <a:r>
              <a:rPr lang="en-GB" sz="3600" b="1" dirty="0" smtClean="0"/>
              <a:t>10.  Why do you put an unconscious</a:t>
            </a:r>
            <a:br>
              <a:rPr lang="en-GB" sz="3600" b="1" dirty="0" smtClean="0"/>
            </a:br>
            <a:r>
              <a:rPr lang="en-GB" sz="3600" b="1" dirty="0"/>
              <a:t> </a:t>
            </a:r>
            <a:r>
              <a:rPr lang="en-GB" sz="3600" b="1" dirty="0" smtClean="0"/>
              <a:t>       casualty into the recovery position ?</a:t>
            </a:r>
            <a:endParaRPr lang="en-GB" sz="3600" b="1" dirty="0"/>
          </a:p>
        </p:txBody>
      </p:sp>
      <p:sp>
        <p:nvSpPr>
          <p:cNvPr id="3" name="Content Placeholder 2"/>
          <p:cNvSpPr>
            <a:spLocks noGrp="1"/>
          </p:cNvSpPr>
          <p:nvPr>
            <p:ph idx="1"/>
          </p:nvPr>
        </p:nvSpPr>
        <p:spPr>
          <a:xfrm>
            <a:off x="611560" y="1700808"/>
            <a:ext cx="8075240" cy="4425355"/>
          </a:xfrm>
        </p:spPr>
        <p:txBody>
          <a:bodyPr/>
          <a:lstStyle/>
          <a:p>
            <a:pPr marL="514350" indent="-514350">
              <a:spcBef>
                <a:spcPts val="1200"/>
              </a:spcBef>
              <a:spcAft>
                <a:spcPts val="600"/>
              </a:spcAft>
              <a:buFont typeface="+mj-lt"/>
              <a:buAutoNum type="alphaUcPeriod"/>
            </a:pPr>
            <a:r>
              <a:rPr lang="en-GB" dirty="0" smtClean="0"/>
              <a:t>It is easier to carry out a body check</a:t>
            </a:r>
          </a:p>
          <a:p>
            <a:pPr marL="514350" indent="-514350">
              <a:spcBef>
                <a:spcPts val="1200"/>
              </a:spcBef>
              <a:spcAft>
                <a:spcPts val="600"/>
              </a:spcAft>
              <a:buFont typeface="+mj-lt"/>
              <a:buAutoNum type="alphaUcPeriod"/>
            </a:pPr>
            <a:r>
              <a:rPr lang="en-GB" dirty="0" smtClean="0"/>
              <a:t>It is more comfortable when they wake up</a:t>
            </a:r>
          </a:p>
          <a:p>
            <a:pPr marL="514350" indent="-514350">
              <a:spcBef>
                <a:spcPts val="1200"/>
              </a:spcBef>
              <a:spcAft>
                <a:spcPts val="600"/>
              </a:spcAft>
              <a:buFont typeface="+mj-lt"/>
              <a:buAutoNum type="alphaUcPeriod"/>
            </a:pPr>
            <a:r>
              <a:rPr lang="en-GB" dirty="0" smtClean="0"/>
              <a:t>To assist their circulation</a:t>
            </a:r>
          </a:p>
          <a:p>
            <a:pPr marL="514350" indent="-514350">
              <a:spcBef>
                <a:spcPts val="1200"/>
              </a:spcBef>
              <a:spcAft>
                <a:spcPts val="600"/>
              </a:spcAft>
              <a:buFont typeface="+mj-lt"/>
              <a:buAutoNum type="alphaUcPeriod"/>
            </a:pPr>
            <a:r>
              <a:rPr lang="en-GB" dirty="0" smtClean="0"/>
              <a:t>To keep their airway clear and reduce risk of inhaling vomit</a:t>
            </a:r>
          </a:p>
          <a:p>
            <a:pPr marL="514350" indent="-514350">
              <a:spcBef>
                <a:spcPts val="1200"/>
              </a:spcBef>
              <a:spcAft>
                <a:spcPts val="600"/>
              </a:spcAft>
              <a:buFont typeface="+mj-lt"/>
              <a:buAutoNum type="alphaUcPeriod"/>
            </a:pPr>
            <a:r>
              <a:rPr lang="en-GB" dirty="0" smtClean="0"/>
              <a:t>In case they are in shock</a:t>
            </a:r>
          </a:p>
          <a:p>
            <a:pPr marL="514350" indent="-514350">
              <a:buFont typeface="+mj-lt"/>
              <a:buAutoNum type="alphaUcPeriod"/>
            </a:pPr>
            <a:endParaRPr lang="en-GB" dirty="0"/>
          </a:p>
        </p:txBody>
      </p:sp>
      <p:sp>
        <p:nvSpPr>
          <p:cNvPr id="7" name="Rounded Rectangle 6"/>
          <p:cNvSpPr/>
          <p:nvPr/>
        </p:nvSpPr>
        <p:spPr>
          <a:xfrm>
            <a:off x="467544" y="3789040"/>
            <a:ext cx="8208912" cy="115212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94377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00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00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600" b="1" dirty="0" smtClean="0"/>
              <a:t>11.  What is the main reason our body </a:t>
            </a:r>
            <a:br>
              <a:rPr lang="en-GB" sz="3600" b="1" dirty="0" smtClean="0"/>
            </a:br>
            <a:r>
              <a:rPr lang="en-GB" sz="3600" b="1" dirty="0"/>
              <a:t> </a:t>
            </a:r>
            <a:r>
              <a:rPr lang="en-GB" sz="3600" b="1" dirty="0" smtClean="0"/>
              <a:t>       needs oxygen ?</a:t>
            </a:r>
            <a:endParaRPr lang="en-GB" sz="3600" b="1" dirty="0"/>
          </a:p>
        </p:txBody>
      </p:sp>
      <p:sp>
        <p:nvSpPr>
          <p:cNvPr id="3" name="Content Placeholder 2"/>
          <p:cNvSpPr>
            <a:spLocks noGrp="1"/>
          </p:cNvSpPr>
          <p:nvPr>
            <p:ph idx="1"/>
          </p:nvPr>
        </p:nvSpPr>
        <p:spPr>
          <a:xfrm>
            <a:off x="611560" y="1700808"/>
            <a:ext cx="8075240" cy="4425355"/>
          </a:xfrm>
        </p:spPr>
        <p:txBody>
          <a:bodyPr/>
          <a:lstStyle/>
          <a:p>
            <a:pPr marL="514350" indent="-514350">
              <a:spcBef>
                <a:spcPts val="1200"/>
              </a:spcBef>
              <a:spcAft>
                <a:spcPts val="600"/>
              </a:spcAft>
              <a:buFont typeface="+mj-lt"/>
              <a:buAutoNum type="alphaUcPeriod"/>
            </a:pPr>
            <a:r>
              <a:rPr lang="en-GB" dirty="0" smtClean="0"/>
              <a:t>Helps us to keep fit</a:t>
            </a:r>
          </a:p>
          <a:p>
            <a:pPr marL="514350" indent="-514350">
              <a:spcBef>
                <a:spcPts val="1200"/>
              </a:spcBef>
              <a:spcAft>
                <a:spcPts val="600"/>
              </a:spcAft>
              <a:buFont typeface="+mj-lt"/>
              <a:buAutoNum type="alphaUcPeriod"/>
            </a:pPr>
            <a:r>
              <a:rPr lang="en-GB" dirty="0" smtClean="0"/>
              <a:t>It keeps us alive: without it we die</a:t>
            </a:r>
          </a:p>
          <a:p>
            <a:pPr marL="514350" indent="-514350">
              <a:spcBef>
                <a:spcPts val="1200"/>
              </a:spcBef>
              <a:spcAft>
                <a:spcPts val="600"/>
              </a:spcAft>
              <a:buFont typeface="+mj-lt"/>
              <a:buAutoNum type="alphaUcPeriod"/>
            </a:pPr>
            <a:r>
              <a:rPr lang="en-GB" dirty="0" smtClean="0"/>
              <a:t>Allows us to think clearly</a:t>
            </a:r>
          </a:p>
          <a:p>
            <a:pPr marL="514350" indent="-514350">
              <a:spcBef>
                <a:spcPts val="1200"/>
              </a:spcBef>
              <a:spcAft>
                <a:spcPts val="600"/>
              </a:spcAft>
              <a:buFont typeface="+mj-lt"/>
              <a:buAutoNum type="alphaUcPeriod"/>
            </a:pPr>
            <a:r>
              <a:rPr lang="en-GB" dirty="0" smtClean="0"/>
              <a:t>Helps with the digestive process</a:t>
            </a:r>
          </a:p>
          <a:p>
            <a:pPr marL="514350" indent="-514350">
              <a:spcBef>
                <a:spcPts val="1200"/>
              </a:spcBef>
              <a:spcAft>
                <a:spcPts val="600"/>
              </a:spcAft>
              <a:buFont typeface="+mj-lt"/>
              <a:buAutoNum type="alphaUcPeriod"/>
            </a:pPr>
            <a:r>
              <a:rPr lang="en-GB" dirty="0" smtClean="0"/>
              <a:t>Reduces the need for medication</a:t>
            </a:r>
          </a:p>
          <a:p>
            <a:pPr marL="514350" indent="-514350">
              <a:buFont typeface="+mj-lt"/>
              <a:buAutoNum type="alphaUcPeriod"/>
            </a:pPr>
            <a:endParaRPr lang="en-GB" dirty="0"/>
          </a:p>
        </p:txBody>
      </p:sp>
      <p:sp>
        <p:nvSpPr>
          <p:cNvPr id="7" name="Rounded Rectangle 6"/>
          <p:cNvSpPr/>
          <p:nvPr/>
        </p:nvSpPr>
        <p:spPr>
          <a:xfrm>
            <a:off x="406216" y="2297832"/>
            <a:ext cx="7416824"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04923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00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00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507288" cy="1700808"/>
          </a:xfrm>
        </p:spPr>
        <p:txBody>
          <a:bodyPr>
            <a:noAutofit/>
          </a:bodyPr>
          <a:lstStyle/>
          <a:p>
            <a:pPr algn="l"/>
            <a:r>
              <a:rPr lang="en-GB" sz="3200" b="1" dirty="0" smtClean="0"/>
              <a:t>12.  With an unconscious casualty, why is it life </a:t>
            </a:r>
            <a:br>
              <a:rPr lang="en-GB" sz="3200" b="1" dirty="0" smtClean="0"/>
            </a:br>
            <a:r>
              <a:rPr lang="en-GB" sz="3200" b="1" dirty="0"/>
              <a:t> </a:t>
            </a:r>
            <a:r>
              <a:rPr lang="en-GB" sz="3200" b="1" dirty="0" smtClean="0"/>
              <a:t>        saving to tilt their head back and lift their </a:t>
            </a:r>
            <a:br>
              <a:rPr lang="en-GB" sz="3200" b="1" dirty="0" smtClean="0"/>
            </a:br>
            <a:r>
              <a:rPr lang="en-GB" sz="3200" b="1" dirty="0" smtClean="0"/>
              <a:t>         chin up ?</a:t>
            </a:r>
            <a:endParaRPr lang="en-GB" sz="3200" b="1" dirty="0"/>
          </a:p>
        </p:txBody>
      </p:sp>
      <p:sp>
        <p:nvSpPr>
          <p:cNvPr id="3" name="Content Placeholder 2"/>
          <p:cNvSpPr>
            <a:spLocks noGrp="1"/>
          </p:cNvSpPr>
          <p:nvPr>
            <p:ph idx="1"/>
          </p:nvPr>
        </p:nvSpPr>
        <p:spPr>
          <a:xfrm>
            <a:off x="611560" y="1955973"/>
            <a:ext cx="8075240" cy="4425355"/>
          </a:xfrm>
        </p:spPr>
        <p:txBody>
          <a:bodyPr/>
          <a:lstStyle/>
          <a:p>
            <a:pPr marL="514350" indent="-514350">
              <a:spcBef>
                <a:spcPts val="1200"/>
              </a:spcBef>
              <a:spcAft>
                <a:spcPts val="600"/>
              </a:spcAft>
              <a:buFont typeface="+mj-lt"/>
              <a:buAutoNum type="alphaUcPeriod"/>
            </a:pPr>
            <a:r>
              <a:rPr lang="en-GB" dirty="0" smtClean="0"/>
              <a:t>To check up their nose for any bleeding</a:t>
            </a:r>
          </a:p>
          <a:p>
            <a:pPr marL="514350" indent="-514350">
              <a:spcBef>
                <a:spcPts val="1200"/>
              </a:spcBef>
              <a:spcAft>
                <a:spcPts val="600"/>
              </a:spcAft>
              <a:buFont typeface="+mj-lt"/>
              <a:buAutoNum type="alphaUcPeriod"/>
            </a:pPr>
            <a:r>
              <a:rPr lang="en-GB" dirty="0" smtClean="0"/>
              <a:t>To assist the casualty to hear the 1</a:t>
            </a:r>
            <a:r>
              <a:rPr lang="en-GB" baseline="30000" dirty="0" smtClean="0"/>
              <a:t>st</a:t>
            </a:r>
            <a:r>
              <a:rPr lang="en-GB" dirty="0" smtClean="0"/>
              <a:t> Aider</a:t>
            </a:r>
          </a:p>
          <a:p>
            <a:pPr marL="514350" indent="-514350">
              <a:spcBef>
                <a:spcPts val="1200"/>
              </a:spcBef>
              <a:spcAft>
                <a:spcPts val="600"/>
              </a:spcAft>
              <a:buFont typeface="+mj-lt"/>
              <a:buAutoNum type="alphaUcPeriod"/>
            </a:pPr>
            <a:r>
              <a:rPr lang="en-GB" dirty="0" smtClean="0"/>
              <a:t>To steady the position of the casualties head</a:t>
            </a:r>
          </a:p>
          <a:p>
            <a:pPr marL="514350" indent="-514350">
              <a:spcBef>
                <a:spcPts val="1200"/>
              </a:spcBef>
              <a:spcAft>
                <a:spcPts val="600"/>
              </a:spcAft>
              <a:buFont typeface="+mj-lt"/>
              <a:buAutoNum type="alphaUcPeriod"/>
            </a:pPr>
            <a:r>
              <a:rPr lang="en-GB" dirty="0" smtClean="0"/>
              <a:t>To make it easier to do a body check</a:t>
            </a:r>
          </a:p>
          <a:p>
            <a:pPr marL="514350" indent="-514350">
              <a:spcBef>
                <a:spcPts val="1200"/>
              </a:spcBef>
              <a:spcAft>
                <a:spcPts val="600"/>
              </a:spcAft>
              <a:buFont typeface="+mj-lt"/>
              <a:buAutoNum type="alphaUcPeriod"/>
            </a:pPr>
            <a:r>
              <a:rPr lang="en-GB" dirty="0" smtClean="0"/>
              <a:t>To open their airway fully</a:t>
            </a:r>
          </a:p>
          <a:p>
            <a:pPr marL="514350" indent="-514350">
              <a:buFont typeface="+mj-lt"/>
              <a:buAutoNum type="alphaUcPeriod"/>
            </a:pPr>
            <a:endParaRPr lang="en-GB" dirty="0"/>
          </a:p>
        </p:txBody>
      </p:sp>
      <p:sp>
        <p:nvSpPr>
          <p:cNvPr id="7" name="Rounded Rectangle 6"/>
          <p:cNvSpPr/>
          <p:nvPr/>
        </p:nvSpPr>
        <p:spPr>
          <a:xfrm>
            <a:off x="406216" y="4725144"/>
            <a:ext cx="5533936"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65145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00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00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507288" cy="1700808"/>
          </a:xfrm>
        </p:spPr>
        <p:txBody>
          <a:bodyPr>
            <a:noAutofit/>
          </a:bodyPr>
          <a:lstStyle/>
          <a:p>
            <a:pPr algn="l"/>
            <a:r>
              <a:rPr lang="en-GB" sz="3200" b="1" dirty="0" smtClean="0"/>
              <a:t>13.  You are by yourself.  When should you leave </a:t>
            </a:r>
            <a:br>
              <a:rPr lang="en-GB" sz="3200" b="1" dirty="0" smtClean="0"/>
            </a:br>
            <a:r>
              <a:rPr lang="en-GB" sz="3200" b="1" dirty="0"/>
              <a:t> </a:t>
            </a:r>
            <a:r>
              <a:rPr lang="en-GB" sz="3200" b="1" dirty="0" smtClean="0"/>
              <a:t>        an unconscious casualty to phone for an </a:t>
            </a:r>
            <a:br>
              <a:rPr lang="en-GB" sz="3200" b="1" dirty="0" smtClean="0"/>
            </a:br>
            <a:r>
              <a:rPr lang="en-GB" sz="3200" b="1" dirty="0" smtClean="0"/>
              <a:t>         ambulance, </a:t>
            </a:r>
            <a:r>
              <a:rPr lang="en-GB" sz="3200" b="1" u="sng" dirty="0" smtClean="0"/>
              <a:t>without </a:t>
            </a:r>
            <a:r>
              <a:rPr lang="en-GB" sz="3200" b="1" dirty="0" smtClean="0"/>
              <a:t>giving any first aid ?</a:t>
            </a:r>
            <a:endParaRPr lang="en-GB" sz="3200" b="1" dirty="0"/>
          </a:p>
        </p:txBody>
      </p:sp>
      <p:sp>
        <p:nvSpPr>
          <p:cNvPr id="3" name="Content Placeholder 2"/>
          <p:cNvSpPr>
            <a:spLocks noGrp="1"/>
          </p:cNvSpPr>
          <p:nvPr>
            <p:ph idx="1"/>
          </p:nvPr>
        </p:nvSpPr>
        <p:spPr>
          <a:xfrm>
            <a:off x="611560" y="1844824"/>
            <a:ext cx="8075240" cy="4425355"/>
          </a:xfrm>
        </p:spPr>
        <p:txBody>
          <a:bodyPr>
            <a:normAutofit fontScale="92500"/>
          </a:bodyPr>
          <a:lstStyle/>
          <a:p>
            <a:pPr marL="514350" indent="-514350">
              <a:spcBef>
                <a:spcPts val="1200"/>
              </a:spcBef>
              <a:spcAft>
                <a:spcPts val="600"/>
              </a:spcAft>
              <a:buFont typeface="+mj-lt"/>
              <a:buAutoNum type="alphaUcPeriod"/>
            </a:pPr>
            <a:r>
              <a:rPr lang="en-GB" dirty="0" smtClean="0"/>
              <a:t>If after checking, they are NOT breathing with a history of collapse only, &amp; </a:t>
            </a:r>
            <a:r>
              <a:rPr lang="en-GB" u="sng" dirty="0" smtClean="0"/>
              <a:t>no other injury</a:t>
            </a:r>
          </a:p>
          <a:p>
            <a:pPr marL="514350" indent="-514350">
              <a:spcBef>
                <a:spcPts val="1200"/>
              </a:spcBef>
              <a:spcAft>
                <a:spcPts val="600"/>
              </a:spcAft>
              <a:buFont typeface="+mj-lt"/>
              <a:buAutoNum type="alphaUcPeriod"/>
            </a:pPr>
            <a:r>
              <a:rPr lang="en-GB" dirty="0" smtClean="0"/>
              <a:t>If they are breathing, and the breathing is clear</a:t>
            </a:r>
          </a:p>
          <a:p>
            <a:pPr marL="514350" indent="-514350">
              <a:spcBef>
                <a:spcPts val="1200"/>
              </a:spcBef>
              <a:spcAft>
                <a:spcPts val="600"/>
              </a:spcAft>
              <a:buFont typeface="+mj-lt"/>
              <a:buAutoNum type="alphaUcPeriod"/>
            </a:pPr>
            <a:r>
              <a:rPr lang="en-GB" dirty="0" smtClean="0"/>
              <a:t>If they are breathing, and the breathing is noisy</a:t>
            </a:r>
          </a:p>
          <a:p>
            <a:pPr marL="514350" indent="-514350">
              <a:spcBef>
                <a:spcPts val="1200"/>
              </a:spcBef>
              <a:spcAft>
                <a:spcPts val="600"/>
              </a:spcAft>
              <a:buFont typeface="+mj-lt"/>
              <a:buAutoNum type="alphaUcPeriod"/>
            </a:pPr>
            <a:r>
              <a:rPr lang="en-GB" dirty="0" smtClean="0"/>
              <a:t>If they have choked on some food</a:t>
            </a:r>
          </a:p>
          <a:p>
            <a:pPr marL="514350" indent="-514350">
              <a:spcBef>
                <a:spcPts val="1200"/>
              </a:spcBef>
              <a:spcAft>
                <a:spcPts val="600"/>
              </a:spcAft>
              <a:buFont typeface="+mj-lt"/>
              <a:buAutoNum type="alphaUcPeriod"/>
            </a:pPr>
            <a:r>
              <a:rPr lang="en-GB" dirty="0" smtClean="0"/>
              <a:t>Never: a 1</a:t>
            </a:r>
            <a:r>
              <a:rPr lang="en-GB" baseline="30000" dirty="0" smtClean="0"/>
              <a:t>st</a:t>
            </a:r>
            <a:r>
              <a:rPr lang="en-GB" dirty="0" smtClean="0"/>
              <a:t> Aider should always render 1</a:t>
            </a:r>
            <a:r>
              <a:rPr lang="en-GB" baseline="30000" dirty="0" smtClean="0"/>
              <a:t>st</a:t>
            </a:r>
            <a:r>
              <a:rPr lang="en-GB" dirty="0" smtClean="0"/>
              <a:t> Aid and hope someone comes along</a:t>
            </a:r>
          </a:p>
          <a:p>
            <a:pPr marL="514350" indent="-514350">
              <a:buFont typeface="+mj-lt"/>
              <a:buAutoNum type="alphaUcPeriod"/>
            </a:pPr>
            <a:endParaRPr lang="en-GB" dirty="0"/>
          </a:p>
        </p:txBody>
      </p:sp>
      <p:sp>
        <p:nvSpPr>
          <p:cNvPr id="7" name="Rounded Rectangle 6"/>
          <p:cNvSpPr/>
          <p:nvPr/>
        </p:nvSpPr>
        <p:spPr>
          <a:xfrm>
            <a:off x="483088" y="1772816"/>
            <a:ext cx="8265376" cy="115212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42428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00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00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79296" cy="1143000"/>
          </a:xfrm>
        </p:spPr>
        <p:txBody>
          <a:bodyPr>
            <a:noAutofit/>
          </a:bodyPr>
          <a:lstStyle/>
          <a:p>
            <a:pPr algn="l"/>
            <a:r>
              <a:rPr lang="en-GB" sz="3200" b="1" dirty="0" smtClean="0"/>
              <a:t>14.  </a:t>
            </a:r>
            <a:r>
              <a:rPr lang="en-GB" sz="3600" b="1" dirty="0" smtClean="0"/>
              <a:t>How can you tell if a person is breathing</a:t>
            </a:r>
            <a:br>
              <a:rPr lang="en-GB" sz="3600" b="1" dirty="0" smtClean="0"/>
            </a:br>
            <a:r>
              <a:rPr lang="en-GB" sz="3600" b="1" dirty="0"/>
              <a:t> </a:t>
            </a:r>
            <a:r>
              <a:rPr lang="en-GB" sz="3600" b="1" dirty="0" smtClean="0"/>
              <a:t>      effectively ?</a:t>
            </a:r>
            <a:endParaRPr lang="en-GB" sz="3600" b="1" dirty="0"/>
          </a:p>
        </p:txBody>
      </p:sp>
      <p:sp>
        <p:nvSpPr>
          <p:cNvPr id="3" name="Content Placeholder 2"/>
          <p:cNvSpPr>
            <a:spLocks noGrp="1"/>
          </p:cNvSpPr>
          <p:nvPr>
            <p:ph idx="1"/>
          </p:nvPr>
        </p:nvSpPr>
        <p:spPr>
          <a:xfrm>
            <a:off x="611560" y="1556792"/>
            <a:ext cx="8075240" cy="4425355"/>
          </a:xfrm>
        </p:spPr>
        <p:txBody>
          <a:bodyPr>
            <a:normAutofit fontScale="92500" lnSpcReduction="10000"/>
          </a:bodyPr>
          <a:lstStyle/>
          <a:p>
            <a:pPr marL="514350" indent="-514350">
              <a:spcBef>
                <a:spcPts val="1200"/>
              </a:spcBef>
              <a:spcAft>
                <a:spcPts val="600"/>
              </a:spcAft>
              <a:buFont typeface="+mj-lt"/>
              <a:buAutoNum type="alphaUcPeriod"/>
            </a:pPr>
            <a:r>
              <a:rPr lang="en-GB" dirty="0" smtClean="0"/>
              <a:t>By checking for a pulse in their wrist</a:t>
            </a:r>
          </a:p>
          <a:p>
            <a:pPr marL="514350" indent="-514350">
              <a:spcBef>
                <a:spcPts val="1200"/>
              </a:spcBef>
              <a:spcAft>
                <a:spcPts val="600"/>
              </a:spcAft>
              <a:buFont typeface="+mj-lt"/>
              <a:buAutoNum type="alphaUcPeriod"/>
            </a:pPr>
            <a:r>
              <a:rPr lang="en-GB" dirty="0" smtClean="0"/>
              <a:t>By listening to their heart to feel if it is beating</a:t>
            </a:r>
          </a:p>
          <a:p>
            <a:pPr marL="514350" indent="-514350">
              <a:spcBef>
                <a:spcPts val="1200"/>
              </a:spcBef>
              <a:spcAft>
                <a:spcPts val="600"/>
              </a:spcAft>
              <a:buFont typeface="+mj-lt"/>
              <a:buAutoNum type="alphaUcPeriod"/>
            </a:pPr>
            <a:r>
              <a:rPr lang="en-GB" dirty="0" smtClean="0"/>
              <a:t>Noting a change of colour – they will be very flushed</a:t>
            </a:r>
          </a:p>
          <a:p>
            <a:pPr marL="514350" indent="-514350">
              <a:spcBef>
                <a:spcPts val="1200"/>
              </a:spcBef>
              <a:spcAft>
                <a:spcPts val="600"/>
              </a:spcAft>
              <a:buFont typeface="+mj-lt"/>
              <a:buAutoNum type="alphaUcPeriod"/>
            </a:pPr>
            <a:r>
              <a:rPr lang="en-GB" dirty="0" smtClean="0"/>
              <a:t>Noting a change of colour – they will be very pale</a:t>
            </a:r>
          </a:p>
          <a:p>
            <a:pPr marL="514350" indent="-514350">
              <a:spcBef>
                <a:spcPts val="1200"/>
              </a:spcBef>
              <a:spcAft>
                <a:spcPts val="600"/>
              </a:spcAft>
              <a:buFont typeface="+mj-lt"/>
              <a:buAutoNum type="alphaUcPeriod"/>
            </a:pPr>
            <a:r>
              <a:rPr lang="en-GB" dirty="0" smtClean="0"/>
              <a:t>By looking at their chest/abdomen, listening &amp; feeling for breath on your cheek</a:t>
            </a:r>
          </a:p>
          <a:p>
            <a:pPr marL="514350" indent="-514350">
              <a:buFont typeface="+mj-lt"/>
              <a:buAutoNum type="alphaUcPeriod"/>
            </a:pPr>
            <a:endParaRPr lang="en-GB" dirty="0"/>
          </a:p>
        </p:txBody>
      </p:sp>
      <p:sp>
        <p:nvSpPr>
          <p:cNvPr id="7" name="Rounded Rectangle 6"/>
          <p:cNvSpPr/>
          <p:nvPr/>
        </p:nvSpPr>
        <p:spPr>
          <a:xfrm>
            <a:off x="420952" y="4869160"/>
            <a:ext cx="8111488" cy="93610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9295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00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00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Autofit/>
          </a:bodyPr>
          <a:lstStyle/>
          <a:p>
            <a:pPr algn="l"/>
            <a:r>
              <a:rPr lang="en-GB" sz="3200" b="1" dirty="0" smtClean="0"/>
              <a:t>15. One </a:t>
            </a:r>
            <a:r>
              <a:rPr lang="en-GB" sz="3200" b="1" dirty="0"/>
              <a:t>of your friends has cut his arm and </a:t>
            </a:r>
            <a:r>
              <a:rPr lang="en-GB" sz="3200" b="1" dirty="0" smtClean="0"/>
              <a:t>is</a:t>
            </a:r>
            <a:br>
              <a:rPr lang="en-GB" sz="3200" b="1" dirty="0" smtClean="0"/>
            </a:br>
            <a:r>
              <a:rPr lang="en-GB" sz="3200" b="1" dirty="0"/>
              <a:t> </a:t>
            </a:r>
            <a:r>
              <a:rPr lang="en-GB" sz="3200" b="1" dirty="0" smtClean="0"/>
              <a:t>      </a:t>
            </a:r>
            <a:r>
              <a:rPr lang="en-GB" sz="3200" b="1" dirty="0"/>
              <a:t>bleeding severely. </a:t>
            </a:r>
            <a:r>
              <a:rPr lang="en-GB" sz="3200" b="1" dirty="0" smtClean="0"/>
              <a:t> What do you do ?</a:t>
            </a:r>
            <a:endParaRPr lang="en-GB" sz="3600" b="1" dirty="0"/>
          </a:p>
        </p:txBody>
      </p:sp>
      <p:sp>
        <p:nvSpPr>
          <p:cNvPr id="3" name="Content Placeholder 2"/>
          <p:cNvSpPr>
            <a:spLocks noGrp="1"/>
          </p:cNvSpPr>
          <p:nvPr>
            <p:ph idx="1"/>
          </p:nvPr>
        </p:nvSpPr>
        <p:spPr>
          <a:xfrm>
            <a:off x="611560" y="1700808"/>
            <a:ext cx="8075240" cy="4425355"/>
          </a:xfrm>
        </p:spPr>
        <p:txBody>
          <a:bodyPr/>
          <a:lstStyle/>
          <a:p>
            <a:pPr marL="514350" indent="-514350">
              <a:spcBef>
                <a:spcPts val="1200"/>
              </a:spcBef>
              <a:spcAft>
                <a:spcPts val="600"/>
              </a:spcAft>
              <a:buFont typeface="+mj-lt"/>
              <a:buAutoNum type="alphaUcPeriod"/>
            </a:pPr>
            <a:r>
              <a:rPr lang="en-GB" dirty="0" smtClean="0"/>
              <a:t>Put the injured limb in cold water</a:t>
            </a:r>
          </a:p>
          <a:p>
            <a:pPr marL="514350" indent="-514350">
              <a:spcBef>
                <a:spcPts val="1200"/>
              </a:spcBef>
              <a:spcAft>
                <a:spcPts val="600"/>
              </a:spcAft>
              <a:buFont typeface="+mj-lt"/>
              <a:buAutoNum type="alphaUcPeriod"/>
            </a:pPr>
            <a:r>
              <a:rPr lang="en-GB" dirty="0" smtClean="0"/>
              <a:t>Give him an aspirin</a:t>
            </a:r>
          </a:p>
          <a:p>
            <a:pPr marL="514350" indent="-514350">
              <a:spcBef>
                <a:spcPts val="1200"/>
              </a:spcBef>
              <a:spcAft>
                <a:spcPts val="600"/>
              </a:spcAft>
              <a:buFont typeface="+mj-lt"/>
              <a:buAutoNum type="alphaUcPeriod"/>
            </a:pPr>
            <a:r>
              <a:rPr lang="en-GB" dirty="0" smtClean="0"/>
              <a:t>Apply direct pressure to the wound</a:t>
            </a:r>
          </a:p>
          <a:p>
            <a:pPr marL="514350" indent="-514350">
              <a:spcBef>
                <a:spcPts val="1200"/>
              </a:spcBef>
              <a:spcAft>
                <a:spcPts val="600"/>
              </a:spcAft>
              <a:buFont typeface="+mj-lt"/>
              <a:buAutoNum type="alphaUcPeriod"/>
            </a:pPr>
            <a:r>
              <a:rPr lang="en-GB" dirty="0" smtClean="0"/>
              <a:t>Get a sponge to clean the floor</a:t>
            </a:r>
          </a:p>
          <a:p>
            <a:pPr marL="514350" indent="-514350">
              <a:spcBef>
                <a:spcPts val="1200"/>
              </a:spcBef>
              <a:spcAft>
                <a:spcPts val="600"/>
              </a:spcAft>
              <a:buFont typeface="+mj-lt"/>
              <a:buAutoNum type="alphaUcPeriod"/>
            </a:pPr>
            <a:r>
              <a:rPr lang="en-GB" dirty="0" smtClean="0"/>
              <a:t>Ask him whether it hurts</a:t>
            </a:r>
          </a:p>
          <a:p>
            <a:pPr marL="514350" indent="-514350">
              <a:buFont typeface="+mj-lt"/>
              <a:buAutoNum type="alphaUcPeriod"/>
            </a:pPr>
            <a:endParaRPr lang="en-GB" dirty="0"/>
          </a:p>
        </p:txBody>
      </p:sp>
      <p:sp>
        <p:nvSpPr>
          <p:cNvPr id="7" name="Rounded Rectangle 6"/>
          <p:cNvSpPr/>
          <p:nvPr/>
        </p:nvSpPr>
        <p:spPr>
          <a:xfrm>
            <a:off x="406216" y="3068960"/>
            <a:ext cx="7118112" cy="72008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04711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00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00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200" b="1" dirty="0" smtClean="0"/>
              <a:t>16.  </a:t>
            </a:r>
            <a:r>
              <a:rPr lang="en-GB" sz="3600" b="1" dirty="0" smtClean="0"/>
              <a:t>Which of the following is NOT a </a:t>
            </a:r>
            <a:br>
              <a:rPr lang="en-GB" sz="3600" b="1" dirty="0" smtClean="0"/>
            </a:br>
            <a:r>
              <a:rPr lang="en-GB" sz="3600" b="1" dirty="0"/>
              <a:t> </a:t>
            </a:r>
            <a:r>
              <a:rPr lang="en-GB" sz="3600" b="1" dirty="0" smtClean="0"/>
              <a:t>       symptom of hypothermia ?</a:t>
            </a:r>
            <a:endParaRPr lang="en-GB" sz="3600" b="1" dirty="0"/>
          </a:p>
        </p:txBody>
      </p:sp>
      <p:sp>
        <p:nvSpPr>
          <p:cNvPr id="3" name="Content Placeholder 2"/>
          <p:cNvSpPr>
            <a:spLocks noGrp="1"/>
          </p:cNvSpPr>
          <p:nvPr>
            <p:ph idx="1"/>
          </p:nvPr>
        </p:nvSpPr>
        <p:spPr>
          <a:xfrm>
            <a:off x="611560" y="1700808"/>
            <a:ext cx="8075240" cy="4425355"/>
          </a:xfrm>
        </p:spPr>
        <p:txBody>
          <a:bodyPr/>
          <a:lstStyle/>
          <a:p>
            <a:pPr marL="514350" indent="-514350">
              <a:spcBef>
                <a:spcPts val="1200"/>
              </a:spcBef>
              <a:spcAft>
                <a:spcPts val="600"/>
              </a:spcAft>
              <a:buFont typeface="+mj-lt"/>
              <a:buAutoNum type="alphaUcPeriod"/>
            </a:pPr>
            <a:r>
              <a:rPr lang="en-GB" dirty="0" smtClean="0"/>
              <a:t>Shivering; cold, pale skin</a:t>
            </a:r>
          </a:p>
          <a:p>
            <a:pPr marL="514350" indent="-514350">
              <a:spcBef>
                <a:spcPts val="1200"/>
              </a:spcBef>
              <a:spcAft>
                <a:spcPts val="600"/>
              </a:spcAft>
              <a:buFont typeface="+mj-lt"/>
              <a:buAutoNum type="alphaUcPeriod"/>
            </a:pPr>
            <a:r>
              <a:rPr lang="en-GB" dirty="0" smtClean="0"/>
              <a:t>Apathy and disorientation </a:t>
            </a:r>
          </a:p>
          <a:p>
            <a:pPr marL="514350" indent="-514350">
              <a:spcBef>
                <a:spcPts val="1200"/>
              </a:spcBef>
              <a:spcAft>
                <a:spcPts val="600"/>
              </a:spcAft>
              <a:buFont typeface="+mj-lt"/>
              <a:buAutoNum type="alphaUcPeriod"/>
            </a:pPr>
            <a:r>
              <a:rPr lang="en-GB" dirty="0" smtClean="0"/>
              <a:t>Slow and shallow breathing </a:t>
            </a:r>
          </a:p>
          <a:p>
            <a:pPr marL="514350" indent="-514350">
              <a:spcBef>
                <a:spcPts val="1200"/>
              </a:spcBef>
              <a:spcAft>
                <a:spcPts val="600"/>
              </a:spcAft>
              <a:buFont typeface="+mj-lt"/>
              <a:buAutoNum type="alphaUcPeriod"/>
            </a:pPr>
            <a:r>
              <a:rPr lang="en-GB" dirty="0" smtClean="0"/>
              <a:t>Severe thirst</a:t>
            </a:r>
          </a:p>
          <a:p>
            <a:pPr marL="514350" indent="-514350">
              <a:spcBef>
                <a:spcPts val="1200"/>
              </a:spcBef>
              <a:spcAft>
                <a:spcPts val="600"/>
              </a:spcAft>
              <a:buFont typeface="+mj-lt"/>
              <a:buAutoNum type="alphaUcPeriod"/>
            </a:pPr>
            <a:r>
              <a:rPr lang="en-GB" dirty="0" smtClean="0"/>
              <a:t>Slow and weakening pulse</a:t>
            </a:r>
            <a:endParaRPr lang="en-GB" dirty="0"/>
          </a:p>
        </p:txBody>
      </p:sp>
      <p:sp>
        <p:nvSpPr>
          <p:cNvPr id="7" name="Rounded Rectangle 6"/>
          <p:cNvSpPr/>
          <p:nvPr/>
        </p:nvSpPr>
        <p:spPr>
          <a:xfrm>
            <a:off x="438450" y="3717032"/>
            <a:ext cx="7416824"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99687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500"/>
                                        <p:tgtEl>
                                          <p:spTgt spid="3">
                                            <p:txEl>
                                              <p:pRg st="1" end="1"/>
                                            </p:tx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500"/>
                                        <p:tgtEl>
                                          <p:spTgt spid="3">
                                            <p:txEl>
                                              <p:pRg st="3" end="3"/>
                                            </p:txEl>
                                          </p:spTgt>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200" b="1" dirty="0" smtClean="0"/>
              <a:t>17.  </a:t>
            </a:r>
            <a:r>
              <a:rPr lang="en-GB" sz="3600" b="1" dirty="0" smtClean="0"/>
              <a:t>In first aid terms, what is shock ?</a:t>
            </a:r>
            <a:br>
              <a:rPr lang="en-GB" sz="3600" b="1" dirty="0" smtClean="0"/>
            </a:br>
            <a:endParaRPr lang="en-GB" sz="3600" b="1" dirty="0"/>
          </a:p>
        </p:txBody>
      </p:sp>
      <p:sp>
        <p:nvSpPr>
          <p:cNvPr id="3" name="Content Placeholder 2"/>
          <p:cNvSpPr>
            <a:spLocks noGrp="1"/>
          </p:cNvSpPr>
          <p:nvPr>
            <p:ph idx="1"/>
          </p:nvPr>
        </p:nvSpPr>
        <p:spPr>
          <a:xfrm>
            <a:off x="611560" y="1235893"/>
            <a:ext cx="8075240" cy="4425355"/>
          </a:xfrm>
        </p:spPr>
        <p:txBody>
          <a:bodyPr/>
          <a:lstStyle/>
          <a:p>
            <a:pPr marL="514350" indent="-514350">
              <a:spcBef>
                <a:spcPts val="1200"/>
              </a:spcBef>
              <a:spcAft>
                <a:spcPts val="600"/>
              </a:spcAft>
              <a:buFont typeface="+mj-lt"/>
              <a:buAutoNum type="alphaUcPeriod"/>
            </a:pPr>
            <a:r>
              <a:rPr lang="en-GB" dirty="0" smtClean="0"/>
              <a:t>When the casualty is scared</a:t>
            </a:r>
          </a:p>
          <a:p>
            <a:pPr marL="514350" indent="-514350">
              <a:spcBef>
                <a:spcPts val="1200"/>
              </a:spcBef>
              <a:spcAft>
                <a:spcPts val="600"/>
              </a:spcAft>
              <a:buFont typeface="+mj-lt"/>
              <a:buAutoNum type="alphaUcPeriod"/>
            </a:pPr>
            <a:r>
              <a:rPr lang="en-GB" dirty="0" smtClean="0"/>
              <a:t>When the casualty panics</a:t>
            </a:r>
          </a:p>
          <a:p>
            <a:pPr marL="514350" indent="-514350">
              <a:spcBef>
                <a:spcPts val="1200"/>
              </a:spcBef>
              <a:spcAft>
                <a:spcPts val="600"/>
              </a:spcAft>
              <a:buFont typeface="+mj-lt"/>
              <a:buAutoNum type="alphaUcPeriod"/>
            </a:pPr>
            <a:r>
              <a:rPr lang="en-GB" dirty="0" smtClean="0"/>
              <a:t>When the 1</a:t>
            </a:r>
            <a:r>
              <a:rPr lang="en-GB" baseline="30000" dirty="0" smtClean="0"/>
              <a:t>st</a:t>
            </a:r>
            <a:r>
              <a:rPr lang="en-GB" dirty="0" smtClean="0"/>
              <a:t> Aider doesn’t know what to do</a:t>
            </a:r>
          </a:p>
          <a:p>
            <a:pPr marL="514350" indent="-514350">
              <a:spcBef>
                <a:spcPts val="1200"/>
              </a:spcBef>
              <a:spcAft>
                <a:spcPts val="600"/>
              </a:spcAft>
              <a:buFont typeface="+mj-lt"/>
              <a:buAutoNum type="alphaUcPeriod"/>
            </a:pPr>
            <a:r>
              <a:rPr lang="en-GB" dirty="0" smtClean="0"/>
              <a:t>When the casualty feels sick</a:t>
            </a:r>
          </a:p>
          <a:p>
            <a:pPr marL="514350" indent="-514350">
              <a:spcBef>
                <a:spcPts val="1200"/>
              </a:spcBef>
              <a:spcAft>
                <a:spcPts val="600"/>
              </a:spcAft>
              <a:buFont typeface="+mj-lt"/>
              <a:buAutoNum type="alphaUcPeriod"/>
            </a:pPr>
            <a:r>
              <a:rPr lang="en-GB" dirty="0" smtClean="0"/>
              <a:t>When not enough blood is supplying the vital organs</a:t>
            </a:r>
          </a:p>
          <a:p>
            <a:pPr marL="514350" indent="-514350">
              <a:buFont typeface="+mj-lt"/>
              <a:buAutoNum type="alphaUcPeriod"/>
            </a:pPr>
            <a:endParaRPr lang="en-GB" dirty="0"/>
          </a:p>
        </p:txBody>
      </p:sp>
      <p:sp>
        <p:nvSpPr>
          <p:cNvPr id="7" name="Rounded Rectangle 6"/>
          <p:cNvSpPr/>
          <p:nvPr/>
        </p:nvSpPr>
        <p:spPr>
          <a:xfrm>
            <a:off x="406216" y="4044205"/>
            <a:ext cx="7910200" cy="122413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8609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00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00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Autofit/>
          </a:bodyPr>
          <a:lstStyle/>
          <a:p>
            <a:pPr algn="l"/>
            <a:r>
              <a:rPr lang="en-GB" sz="3600" b="1" dirty="0" smtClean="0"/>
              <a:t>18.  Which of the following is NOT a</a:t>
            </a:r>
            <a:br>
              <a:rPr lang="en-GB" sz="3600" b="1" dirty="0" smtClean="0"/>
            </a:br>
            <a:r>
              <a:rPr lang="en-GB" sz="3600" b="1" dirty="0"/>
              <a:t> </a:t>
            </a:r>
            <a:r>
              <a:rPr lang="en-GB" sz="3600" b="1" dirty="0" smtClean="0"/>
              <a:t>       symptom of a stroke (or ‘brain attack’) ?</a:t>
            </a:r>
            <a:endParaRPr lang="en-GB" sz="3600" b="1" dirty="0"/>
          </a:p>
        </p:txBody>
      </p:sp>
      <p:sp>
        <p:nvSpPr>
          <p:cNvPr id="3" name="Content Placeholder 2"/>
          <p:cNvSpPr>
            <a:spLocks noGrp="1"/>
          </p:cNvSpPr>
          <p:nvPr>
            <p:ph idx="1"/>
          </p:nvPr>
        </p:nvSpPr>
        <p:spPr>
          <a:xfrm>
            <a:off x="611560" y="1700808"/>
            <a:ext cx="8075240" cy="4425355"/>
          </a:xfrm>
        </p:spPr>
        <p:txBody>
          <a:bodyPr/>
          <a:lstStyle/>
          <a:p>
            <a:pPr marL="514350" indent="-514350">
              <a:spcBef>
                <a:spcPts val="1200"/>
              </a:spcBef>
              <a:spcAft>
                <a:spcPts val="600"/>
              </a:spcAft>
              <a:buFont typeface="+mj-lt"/>
              <a:buAutoNum type="alphaUcPeriod"/>
            </a:pPr>
            <a:r>
              <a:rPr lang="en-GB" dirty="0" smtClean="0"/>
              <a:t>Facial weakness; drooping eyes / mouth</a:t>
            </a:r>
          </a:p>
          <a:p>
            <a:pPr marL="514350" indent="-514350">
              <a:spcBef>
                <a:spcPts val="1200"/>
              </a:spcBef>
              <a:spcAft>
                <a:spcPts val="600"/>
              </a:spcAft>
              <a:buFont typeface="+mj-lt"/>
              <a:buAutoNum type="alphaUcPeriod"/>
            </a:pPr>
            <a:r>
              <a:rPr lang="en-GB" dirty="0" smtClean="0"/>
              <a:t>Weakness in one arm </a:t>
            </a:r>
          </a:p>
          <a:p>
            <a:pPr marL="514350" indent="-514350">
              <a:spcBef>
                <a:spcPts val="1200"/>
              </a:spcBef>
              <a:spcAft>
                <a:spcPts val="600"/>
              </a:spcAft>
              <a:buFont typeface="+mj-lt"/>
              <a:buAutoNum type="alphaUcPeriod"/>
            </a:pPr>
            <a:r>
              <a:rPr lang="en-GB" dirty="0" smtClean="0"/>
              <a:t>A sharp pain in the chest</a:t>
            </a:r>
          </a:p>
          <a:p>
            <a:pPr marL="514350" indent="-514350">
              <a:spcBef>
                <a:spcPts val="1200"/>
              </a:spcBef>
              <a:spcAft>
                <a:spcPts val="600"/>
              </a:spcAft>
              <a:buFont typeface="+mj-lt"/>
              <a:buAutoNum type="alphaUcPeriod"/>
            </a:pPr>
            <a:r>
              <a:rPr lang="en-GB" dirty="0" smtClean="0"/>
              <a:t>Slurred speech </a:t>
            </a:r>
          </a:p>
          <a:p>
            <a:pPr marL="514350" indent="-514350">
              <a:spcBef>
                <a:spcPts val="1200"/>
              </a:spcBef>
              <a:spcAft>
                <a:spcPts val="600"/>
              </a:spcAft>
              <a:buFont typeface="+mj-lt"/>
              <a:buAutoNum type="alphaUcPeriod"/>
            </a:pPr>
            <a:r>
              <a:rPr lang="en-GB" dirty="0" smtClean="0"/>
              <a:t>Dizziness, blurred vision</a:t>
            </a:r>
            <a:endParaRPr lang="en-GB" dirty="0"/>
          </a:p>
        </p:txBody>
      </p:sp>
      <p:sp>
        <p:nvSpPr>
          <p:cNvPr id="7" name="Rounded Rectangle 6"/>
          <p:cNvSpPr/>
          <p:nvPr/>
        </p:nvSpPr>
        <p:spPr>
          <a:xfrm>
            <a:off x="406216" y="3068960"/>
            <a:ext cx="7416824"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4744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500"/>
                                        <p:tgtEl>
                                          <p:spTgt spid="3">
                                            <p:txEl>
                                              <p:pRg st="1" end="1"/>
                                            </p:tx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500"/>
                                        <p:tgtEl>
                                          <p:spTgt spid="3">
                                            <p:txEl>
                                              <p:pRg st="3" end="3"/>
                                            </p:txEl>
                                          </p:spTgt>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600" b="1" dirty="0" smtClean="0"/>
              <a:t>1.  What initials help you remember the </a:t>
            </a:r>
            <a:br>
              <a:rPr lang="en-GB" sz="3600" b="1" dirty="0" smtClean="0"/>
            </a:br>
            <a:r>
              <a:rPr lang="en-GB" sz="3600" b="1" dirty="0"/>
              <a:t> </a:t>
            </a:r>
            <a:r>
              <a:rPr lang="en-GB" sz="3600" b="1" dirty="0" smtClean="0"/>
              <a:t>     steps to take at an incident ?</a:t>
            </a:r>
            <a:endParaRPr lang="en-GB" sz="3600" b="1" dirty="0"/>
          </a:p>
        </p:txBody>
      </p:sp>
      <p:sp>
        <p:nvSpPr>
          <p:cNvPr id="3" name="Content Placeholder 2"/>
          <p:cNvSpPr>
            <a:spLocks noGrp="1"/>
          </p:cNvSpPr>
          <p:nvPr>
            <p:ph idx="1"/>
          </p:nvPr>
        </p:nvSpPr>
        <p:spPr>
          <a:xfrm>
            <a:off x="611560" y="1700808"/>
            <a:ext cx="8075240" cy="4425355"/>
          </a:xfrm>
        </p:spPr>
        <p:txBody>
          <a:bodyPr/>
          <a:lstStyle/>
          <a:p>
            <a:pPr marL="514350" indent="-514350">
              <a:spcBef>
                <a:spcPts val="1200"/>
              </a:spcBef>
              <a:spcAft>
                <a:spcPts val="600"/>
              </a:spcAft>
              <a:buFont typeface="+mj-lt"/>
              <a:buAutoNum type="alphaUcPeriod"/>
            </a:pPr>
            <a:r>
              <a:rPr lang="en-GB" dirty="0" smtClean="0"/>
              <a:t>CDR BOND</a:t>
            </a:r>
          </a:p>
          <a:p>
            <a:pPr marL="514350" indent="-514350">
              <a:spcBef>
                <a:spcPts val="1200"/>
              </a:spcBef>
              <a:spcAft>
                <a:spcPts val="600"/>
              </a:spcAft>
              <a:buFont typeface="+mj-lt"/>
              <a:buAutoNum type="alphaUcPeriod"/>
            </a:pPr>
            <a:r>
              <a:rPr lang="en-GB" dirty="0" smtClean="0"/>
              <a:t>DR ABC</a:t>
            </a:r>
          </a:p>
          <a:p>
            <a:pPr marL="514350" indent="-514350">
              <a:spcBef>
                <a:spcPts val="1200"/>
              </a:spcBef>
              <a:spcAft>
                <a:spcPts val="600"/>
              </a:spcAft>
              <a:buFont typeface="+mj-lt"/>
              <a:buAutoNum type="alphaUcPeriod"/>
            </a:pPr>
            <a:r>
              <a:rPr lang="en-GB" dirty="0" smtClean="0"/>
              <a:t>ABCDEF</a:t>
            </a:r>
          </a:p>
          <a:p>
            <a:pPr marL="514350" indent="-514350">
              <a:spcBef>
                <a:spcPts val="1200"/>
              </a:spcBef>
              <a:spcAft>
                <a:spcPts val="600"/>
              </a:spcAft>
              <a:buFont typeface="+mj-lt"/>
              <a:buAutoNum type="alphaUcPeriod"/>
            </a:pPr>
            <a:r>
              <a:rPr lang="en-GB" dirty="0" smtClean="0"/>
              <a:t>ABC123</a:t>
            </a:r>
          </a:p>
          <a:p>
            <a:pPr marL="514350" indent="-514350">
              <a:spcBef>
                <a:spcPts val="1200"/>
              </a:spcBef>
              <a:spcAft>
                <a:spcPts val="600"/>
              </a:spcAft>
              <a:buFont typeface="+mj-lt"/>
              <a:buAutoNum type="alphaUcPeriod"/>
            </a:pPr>
            <a:r>
              <a:rPr lang="en-GB" dirty="0" smtClean="0"/>
              <a:t>DR SEUSS</a:t>
            </a:r>
          </a:p>
          <a:p>
            <a:pPr marL="514350" indent="-514350">
              <a:buFont typeface="+mj-lt"/>
              <a:buAutoNum type="alphaUcPeriod"/>
            </a:pPr>
            <a:endParaRPr lang="en-GB" dirty="0"/>
          </a:p>
        </p:txBody>
      </p:sp>
      <p:sp>
        <p:nvSpPr>
          <p:cNvPr id="7" name="Rounded Rectangle 6"/>
          <p:cNvSpPr/>
          <p:nvPr/>
        </p:nvSpPr>
        <p:spPr>
          <a:xfrm>
            <a:off x="406216" y="2348880"/>
            <a:ext cx="2725624"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9479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00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00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628800"/>
          </a:xfrm>
        </p:spPr>
        <p:txBody>
          <a:bodyPr>
            <a:noAutofit/>
          </a:bodyPr>
          <a:lstStyle/>
          <a:p>
            <a:pPr algn="l"/>
            <a:r>
              <a:rPr lang="en-GB" sz="3200" b="1" dirty="0" smtClean="0"/>
              <a:t>19.  Your ESL is </a:t>
            </a:r>
            <a:r>
              <a:rPr lang="en-GB" sz="3200" b="1" dirty="0"/>
              <a:t>complaining </a:t>
            </a:r>
            <a:r>
              <a:rPr lang="en-GB" sz="3200" b="1" dirty="0" smtClean="0"/>
              <a:t>of a tight pain in the</a:t>
            </a:r>
            <a:br>
              <a:rPr lang="en-GB" sz="3200" b="1" dirty="0" smtClean="0"/>
            </a:br>
            <a:r>
              <a:rPr lang="en-GB" sz="3200" b="1" dirty="0"/>
              <a:t> </a:t>
            </a:r>
            <a:r>
              <a:rPr lang="en-GB" sz="3200" b="1" dirty="0" smtClean="0"/>
              <a:t>       chest &amp; breathlessness.  You suspect a heart</a:t>
            </a:r>
            <a:br>
              <a:rPr lang="en-GB" sz="3200" b="1" dirty="0" smtClean="0"/>
            </a:br>
            <a:r>
              <a:rPr lang="en-GB" sz="3200" b="1" dirty="0"/>
              <a:t> </a:t>
            </a:r>
            <a:r>
              <a:rPr lang="en-GB" sz="3200" b="1" dirty="0" smtClean="0"/>
              <a:t>       attack</a:t>
            </a:r>
            <a:r>
              <a:rPr lang="en-GB" sz="3200" b="1" dirty="0"/>
              <a:t>. </a:t>
            </a:r>
            <a:r>
              <a:rPr lang="en-GB" sz="3200" b="1" dirty="0" smtClean="0"/>
              <a:t>   What </a:t>
            </a:r>
            <a:r>
              <a:rPr lang="en-GB" sz="3200" b="1" dirty="0"/>
              <a:t>should you do? </a:t>
            </a:r>
          </a:p>
        </p:txBody>
      </p:sp>
      <p:sp>
        <p:nvSpPr>
          <p:cNvPr id="3" name="Content Placeholder 2"/>
          <p:cNvSpPr>
            <a:spLocks noGrp="1"/>
          </p:cNvSpPr>
          <p:nvPr>
            <p:ph idx="1"/>
          </p:nvPr>
        </p:nvSpPr>
        <p:spPr>
          <a:xfrm>
            <a:off x="611560" y="1739949"/>
            <a:ext cx="8424936" cy="4425355"/>
          </a:xfrm>
        </p:spPr>
        <p:txBody>
          <a:bodyPr/>
          <a:lstStyle/>
          <a:p>
            <a:r>
              <a:rPr lang="en-GB" dirty="0" smtClean="0"/>
              <a:t>Get him to </a:t>
            </a:r>
            <a:r>
              <a:rPr lang="en-GB" dirty="0"/>
              <a:t>lay down </a:t>
            </a:r>
            <a:r>
              <a:rPr lang="en-GB" dirty="0" smtClean="0"/>
              <a:t>flat</a:t>
            </a:r>
          </a:p>
          <a:p>
            <a:r>
              <a:rPr lang="en-GB" dirty="0" smtClean="0"/>
              <a:t>Encourage him to have a tot of whiskey from his hip-flask </a:t>
            </a:r>
            <a:endParaRPr lang="en-GB" dirty="0"/>
          </a:p>
          <a:p>
            <a:r>
              <a:rPr lang="en-GB" dirty="0" smtClean="0"/>
              <a:t>Make him stand </a:t>
            </a:r>
            <a:r>
              <a:rPr lang="en-GB" dirty="0"/>
              <a:t>up and move around </a:t>
            </a:r>
            <a:r>
              <a:rPr lang="en-GB" dirty="0" smtClean="0"/>
              <a:t>slowly </a:t>
            </a:r>
            <a:endParaRPr lang="en-GB" dirty="0"/>
          </a:p>
          <a:p>
            <a:r>
              <a:rPr lang="en-GB" dirty="0"/>
              <a:t>Sit him in a comfortable </a:t>
            </a:r>
            <a:r>
              <a:rPr lang="en-GB" dirty="0" smtClean="0"/>
              <a:t>position, then get help</a:t>
            </a:r>
          </a:p>
          <a:p>
            <a:r>
              <a:rPr lang="en-GB" dirty="0" smtClean="0"/>
              <a:t>Suggest you all play twister </a:t>
            </a:r>
            <a:endParaRPr lang="en-GB" dirty="0"/>
          </a:p>
        </p:txBody>
      </p:sp>
      <p:sp>
        <p:nvSpPr>
          <p:cNvPr id="7" name="Rounded Rectangle 6"/>
          <p:cNvSpPr/>
          <p:nvPr/>
        </p:nvSpPr>
        <p:spPr>
          <a:xfrm>
            <a:off x="406216" y="3972197"/>
            <a:ext cx="8558272" cy="64807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27362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500"/>
                                        <p:tgtEl>
                                          <p:spTgt spid="3">
                                            <p:txEl>
                                              <p:pRg st="1" end="1"/>
                                            </p:tx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500"/>
                                        <p:tgtEl>
                                          <p:spTgt spid="3">
                                            <p:txEl>
                                              <p:pRg st="3" end="3"/>
                                            </p:txEl>
                                          </p:spTgt>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Autofit/>
          </a:bodyPr>
          <a:lstStyle/>
          <a:p>
            <a:pPr algn="l"/>
            <a:r>
              <a:rPr lang="en-GB" sz="3600" b="1" dirty="0" smtClean="0"/>
              <a:t>20.  Which of the following is NOT an</a:t>
            </a:r>
            <a:br>
              <a:rPr lang="en-GB" sz="3600" b="1" dirty="0" smtClean="0"/>
            </a:br>
            <a:r>
              <a:rPr lang="en-GB" sz="3600" b="1" dirty="0"/>
              <a:t> </a:t>
            </a:r>
            <a:r>
              <a:rPr lang="en-GB" sz="3600" b="1" dirty="0" smtClean="0"/>
              <a:t>       emergency service ?  </a:t>
            </a:r>
            <a:r>
              <a:rPr lang="en-GB" sz="1600" b="1" dirty="0" smtClean="0"/>
              <a:t>(from UK Tourist Information!)</a:t>
            </a:r>
            <a:endParaRPr lang="en-GB" sz="1600" b="1" dirty="0"/>
          </a:p>
        </p:txBody>
      </p:sp>
      <p:sp>
        <p:nvSpPr>
          <p:cNvPr id="3" name="Content Placeholder 2"/>
          <p:cNvSpPr>
            <a:spLocks noGrp="1"/>
          </p:cNvSpPr>
          <p:nvPr>
            <p:ph idx="1"/>
          </p:nvPr>
        </p:nvSpPr>
        <p:spPr>
          <a:xfrm>
            <a:off x="611560" y="1700808"/>
            <a:ext cx="8075240" cy="4425355"/>
          </a:xfrm>
        </p:spPr>
        <p:txBody>
          <a:bodyPr/>
          <a:lstStyle/>
          <a:p>
            <a:pPr marL="514350" indent="-514350">
              <a:spcBef>
                <a:spcPts val="1200"/>
              </a:spcBef>
              <a:spcAft>
                <a:spcPts val="600"/>
              </a:spcAft>
              <a:buFont typeface="+mj-lt"/>
              <a:buAutoNum type="alphaUcPeriod"/>
            </a:pPr>
            <a:r>
              <a:rPr lang="en-GB" dirty="0" smtClean="0"/>
              <a:t>Mountain Rescue</a:t>
            </a:r>
          </a:p>
          <a:p>
            <a:pPr marL="514350" indent="-514350">
              <a:spcBef>
                <a:spcPts val="1200"/>
              </a:spcBef>
              <a:spcAft>
                <a:spcPts val="600"/>
              </a:spcAft>
              <a:buFont typeface="+mj-lt"/>
              <a:buAutoNum type="alphaUcPeriod"/>
            </a:pPr>
            <a:r>
              <a:rPr lang="en-GB" dirty="0" smtClean="0"/>
              <a:t>Cave Rescue</a:t>
            </a:r>
          </a:p>
          <a:p>
            <a:pPr marL="514350" indent="-514350">
              <a:spcBef>
                <a:spcPts val="1200"/>
              </a:spcBef>
              <a:spcAft>
                <a:spcPts val="600"/>
              </a:spcAft>
              <a:buFont typeface="+mj-lt"/>
              <a:buAutoNum type="alphaUcPeriod"/>
            </a:pPr>
            <a:r>
              <a:rPr lang="en-GB" dirty="0" smtClean="0"/>
              <a:t>Lifeboat</a:t>
            </a:r>
          </a:p>
          <a:p>
            <a:pPr marL="514350" indent="-514350">
              <a:spcBef>
                <a:spcPts val="1200"/>
              </a:spcBef>
              <a:spcAft>
                <a:spcPts val="600"/>
              </a:spcAft>
              <a:buFont typeface="+mj-lt"/>
              <a:buAutoNum type="alphaUcPeriod"/>
            </a:pPr>
            <a:r>
              <a:rPr lang="en-GB" dirty="0" smtClean="0"/>
              <a:t>Coastguard</a:t>
            </a:r>
          </a:p>
          <a:p>
            <a:pPr marL="514350" indent="-514350">
              <a:spcBef>
                <a:spcPts val="1200"/>
              </a:spcBef>
              <a:spcAft>
                <a:spcPts val="600"/>
              </a:spcAft>
              <a:buFont typeface="+mj-lt"/>
              <a:buAutoNum type="alphaUcPeriod"/>
            </a:pPr>
            <a:r>
              <a:rPr lang="en-GB" dirty="0" smtClean="0"/>
              <a:t>The AA</a:t>
            </a:r>
            <a:endParaRPr lang="en-GB" dirty="0"/>
          </a:p>
        </p:txBody>
      </p:sp>
      <p:sp>
        <p:nvSpPr>
          <p:cNvPr id="7" name="Rounded Rectangle 6"/>
          <p:cNvSpPr/>
          <p:nvPr/>
        </p:nvSpPr>
        <p:spPr>
          <a:xfrm>
            <a:off x="406216" y="4437112"/>
            <a:ext cx="2365584"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8983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500"/>
                                        <p:tgtEl>
                                          <p:spTgt spid="3">
                                            <p:txEl>
                                              <p:pRg st="1" end="1"/>
                                            </p:tx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500"/>
                                        <p:tgtEl>
                                          <p:spTgt spid="3">
                                            <p:txEl>
                                              <p:pRg st="2" end="2"/>
                                            </p:txEl>
                                          </p:spTgt>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500"/>
                                        <p:tgtEl>
                                          <p:spTgt spid="3">
                                            <p:txEl>
                                              <p:pRg st="3" end="3"/>
                                            </p:txEl>
                                          </p:spTgt>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4624"/>
            <a:ext cx="7992888" cy="778098"/>
          </a:xfrm>
        </p:spPr>
        <p:txBody>
          <a:bodyPr>
            <a:noAutofit/>
          </a:bodyPr>
          <a:lstStyle/>
          <a:p>
            <a:r>
              <a:rPr lang="en-GB" b="1" dirty="0" smtClean="0"/>
              <a:t>First Aid - </a:t>
            </a:r>
            <a:r>
              <a:rPr lang="en-GB" sz="5400" b="1" dirty="0" smtClean="0"/>
              <a:t>DR ABC</a:t>
            </a:r>
            <a:r>
              <a:rPr lang="en-GB" sz="3600" b="1" dirty="0" smtClean="0"/>
              <a:t>     </a:t>
            </a:r>
            <a:endParaRPr lang="en-GB" sz="3600" b="1" dirty="0"/>
          </a:p>
        </p:txBody>
      </p:sp>
      <p:sp>
        <p:nvSpPr>
          <p:cNvPr id="3" name="Content Placeholder 2"/>
          <p:cNvSpPr>
            <a:spLocks noGrp="1"/>
          </p:cNvSpPr>
          <p:nvPr>
            <p:ph idx="1"/>
          </p:nvPr>
        </p:nvSpPr>
        <p:spPr>
          <a:xfrm>
            <a:off x="395536" y="836712"/>
            <a:ext cx="8568952" cy="5256584"/>
          </a:xfrm>
        </p:spPr>
        <p:txBody>
          <a:bodyPr>
            <a:noAutofit/>
          </a:bodyPr>
          <a:lstStyle/>
          <a:p>
            <a:pPr marL="0" indent="0">
              <a:spcBef>
                <a:spcPts val="0"/>
              </a:spcBef>
              <a:buNone/>
            </a:pPr>
            <a:r>
              <a:rPr lang="en-GB" sz="4000" b="1" dirty="0" smtClean="0"/>
              <a:t>D</a:t>
            </a:r>
            <a:r>
              <a:rPr lang="en-GB" dirty="0" smtClean="0"/>
              <a:t>    Danger:	to you, others, casualties</a:t>
            </a:r>
          </a:p>
          <a:p>
            <a:pPr marL="0" indent="0">
              <a:spcBef>
                <a:spcPts val="0"/>
              </a:spcBef>
              <a:buNone/>
            </a:pPr>
            <a:r>
              <a:rPr lang="en-GB" sz="4000" b="1" dirty="0" smtClean="0"/>
              <a:t>R</a:t>
            </a:r>
            <a:r>
              <a:rPr lang="en-GB" dirty="0" smtClean="0"/>
              <a:t>    Response:	speak to casualty, gently shake,</a:t>
            </a:r>
          </a:p>
          <a:p>
            <a:pPr marL="0" indent="0">
              <a:spcBef>
                <a:spcPts val="0"/>
              </a:spcBef>
              <a:buNone/>
            </a:pPr>
            <a:r>
              <a:rPr lang="en-GB" dirty="0" smtClean="0"/>
              <a:t>                       	can pinch ear lobe</a:t>
            </a:r>
          </a:p>
          <a:p>
            <a:pPr marL="0" indent="0">
              <a:spcBef>
                <a:spcPts val="0"/>
              </a:spcBef>
              <a:buNone/>
            </a:pPr>
            <a:r>
              <a:rPr lang="en-GB" sz="4000" b="1" dirty="0" smtClean="0"/>
              <a:t>A</a:t>
            </a:r>
            <a:r>
              <a:rPr lang="en-GB" b="1" dirty="0" smtClean="0"/>
              <a:t> </a:t>
            </a:r>
            <a:r>
              <a:rPr lang="en-GB" dirty="0" smtClean="0"/>
              <a:t>   Airway: 	Is blockage in throat?  Is head in 			</a:t>
            </a:r>
            <a:r>
              <a:rPr lang="en-GB" dirty="0" smtClean="0"/>
              <a:t>          suitable </a:t>
            </a:r>
            <a:r>
              <a:rPr lang="en-GB" dirty="0" smtClean="0"/>
              <a:t>position (tilt head back)</a:t>
            </a:r>
          </a:p>
          <a:p>
            <a:pPr marL="0" indent="0">
              <a:spcBef>
                <a:spcPts val="0"/>
              </a:spcBef>
              <a:buNone/>
            </a:pPr>
            <a:r>
              <a:rPr lang="en-GB" sz="4000" b="1" dirty="0" smtClean="0"/>
              <a:t>B</a:t>
            </a:r>
            <a:r>
              <a:rPr lang="en-GB" dirty="0"/>
              <a:t>    </a:t>
            </a:r>
            <a:r>
              <a:rPr lang="en-GB" dirty="0" smtClean="0"/>
              <a:t>Breathing:	Can </a:t>
            </a:r>
            <a:r>
              <a:rPr lang="en-GB" dirty="0"/>
              <a:t>the casualty breathe </a:t>
            </a:r>
            <a:r>
              <a:rPr lang="en-GB" dirty="0" smtClean="0"/>
              <a:t>okay ?</a:t>
            </a:r>
          </a:p>
          <a:p>
            <a:pPr marL="0" indent="0">
              <a:spcBef>
                <a:spcPts val="0"/>
              </a:spcBef>
              <a:buNone/>
            </a:pPr>
            <a:r>
              <a:rPr lang="en-GB" sz="4000" b="1" dirty="0" smtClean="0"/>
              <a:t>C</a:t>
            </a:r>
            <a:r>
              <a:rPr lang="en-GB" b="1" dirty="0" smtClean="0"/>
              <a:t> </a:t>
            </a:r>
            <a:r>
              <a:rPr lang="en-GB" dirty="0" smtClean="0"/>
              <a:t>   Circulation:	Is there a pulse ?  If not, CPR</a:t>
            </a:r>
          </a:p>
          <a:p>
            <a:pPr marL="0" indent="0">
              <a:spcBef>
                <a:spcPts val="0"/>
              </a:spcBef>
              <a:buNone/>
            </a:pPr>
            <a:r>
              <a:rPr lang="en-GB" dirty="0"/>
              <a:t>	</a:t>
            </a:r>
            <a:r>
              <a:rPr lang="en-GB" dirty="0" smtClean="0"/>
              <a:t>	    	may be required (30:2 </a:t>
            </a:r>
          </a:p>
          <a:p>
            <a:pPr marL="0" indent="0">
              <a:spcBef>
                <a:spcPts val="0"/>
              </a:spcBef>
              <a:buNone/>
            </a:pPr>
            <a:r>
              <a:rPr lang="en-GB" dirty="0"/>
              <a:t>	</a:t>
            </a:r>
            <a:r>
              <a:rPr lang="en-GB" dirty="0" smtClean="0"/>
              <a:t>	  	compressions to breaths)</a:t>
            </a:r>
            <a:endParaRPr lang="en-GB" dirty="0"/>
          </a:p>
        </p:txBody>
      </p:sp>
    </p:spTree>
    <p:extLst>
      <p:ext uri="{BB962C8B-B14F-4D97-AF65-F5344CB8AC3E}">
        <p14:creationId xmlns:p14="http://schemas.microsoft.com/office/powerpoint/2010/main" val="1297074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Autofit/>
          </a:bodyPr>
          <a:lstStyle/>
          <a:p>
            <a:pPr algn="l"/>
            <a:r>
              <a:rPr lang="en-GB" sz="3600" b="1" dirty="0" smtClean="0"/>
              <a:t>The Three P’s for First Aid</a:t>
            </a:r>
            <a:br>
              <a:rPr lang="en-GB" sz="3600" b="1" dirty="0" smtClean="0"/>
            </a:br>
            <a:r>
              <a:rPr lang="en-GB" sz="3600" b="1" dirty="0" smtClean="0"/>
              <a:t>       </a:t>
            </a:r>
            <a:endParaRPr lang="en-GB" sz="3600" b="1" dirty="0"/>
          </a:p>
        </p:txBody>
      </p:sp>
      <p:sp>
        <p:nvSpPr>
          <p:cNvPr id="3" name="Content Placeholder 2"/>
          <p:cNvSpPr>
            <a:spLocks noGrp="1"/>
          </p:cNvSpPr>
          <p:nvPr>
            <p:ph idx="1"/>
          </p:nvPr>
        </p:nvSpPr>
        <p:spPr>
          <a:xfrm>
            <a:off x="611560" y="1340768"/>
            <a:ext cx="8075240" cy="4425355"/>
          </a:xfrm>
        </p:spPr>
        <p:txBody>
          <a:bodyPr>
            <a:normAutofit/>
          </a:bodyPr>
          <a:lstStyle/>
          <a:p>
            <a:pPr marL="0" indent="0">
              <a:spcBef>
                <a:spcPts val="1200"/>
              </a:spcBef>
              <a:spcAft>
                <a:spcPts val="1200"/>
              </a:spcAft>
              <a:buNone/>
            </a:pPr>
            <a:r>
              <a:rPr lang="en-GB" sz="4400" b="1" dirty="0" smtClean="0"/>
              <a:t>P</a:t>
            </a:r>
            <a:r>
              <a:rPr lang="en-GB" sz="3600" dirty="0" smtClean="0"/>
              <a:t>reserve life – </a:t>
            </a:r>
            <a:r>
              <a:rPr lang="en-GB" sz="3600" i="1" dirty="0" smtClean="0"/>
              <a:t>the Main Aim !</a:t>
            </a:r>
          </a:p>
          <a:p>
            <a:pPr marL="0" indent="0">
              <a:spcBef>
                <a:spcPts val="1200"/>
              </a:spcBef>
              <a:spcAft>
                <a:spcPts val="1200"/>
              </a:spcAft>
              <a:buNone/>
            </a:pPr>
            <a:r>
              <a:rPr lang="en-GB" sz="4400" b="1" dirty="0" smtClean="0"/>
              <a:t>P</a:t>
            </a:r>
            <a:r>
              <a:rPr lang="en-GB" sz="3600" dirty="0" smtClean="0"/>
              <a:t>revent further harm – </a:t>
            </a:r>
            <a:r>
              <a:rPr lang="en-GB" sz="3600" i="1" dirty="0" smtClean="0"/>
              <a:t>could be external (move them away from danger) or applying first aid techniques</a:t>
            </a:r>
          </a:p>
          <a:p>
            <a:pPr marL="0" indent="0">
              <a:spcBef>
                <a:spcPts val="1200"/>
              </a:spcBef>
              <a:spcAft>
                <a:spcPts val="1200"/>
              </a:spcAft>
              <a:buNone/>
            </a:pPr>
            <a:r>
              <a:rPr lang="en-GB" sz="4400" b="1" dirty="0" smtClean="0"/>
              <a:t>P</a:t>
            </a:r>
            <a:r>
              <a:rPr lang="en-GB" sz="3600" dirty="0" smtClean="0"/>
              <a:t>romote recovery – </a:t>
            </a:r>
            <a:r>
              <a:rPr lang="en-GB" sz="3600" i="1" dirty="0" smtClean="0"/>
              <a:t>maybe as simple as applying a plaster !</a:t>
            </a:r>
          </a:p>
        </p:txBody>
      </p:sp>
    </p:spTree>
    <p:extLst>
      <p:ext uri="{BB962C8B-B14F-4D97-AF65-F5344CB8AC3E}">
        <p14:creationId xmlns:p14="http://schemas.microsoft.com/office/powerpoint/2010/main" val="32025632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686800" cy="1143000"/>
          </a:xfrm>
        </p:spPr>
        <p:txBody>
          <a:bodyPr>
            <a:noAutofit/>
          </a:bodyPr>
          <a:lstStyle/>
          <a:p>
            <a:pPr algn="l"/>
            <a:r>
              <a:rPr lang="en-GB" sz="3600" b="1" dirty="0" smtClean="0"/>
              <a:t>Treatment for Stroke is </a:t>
            </a:r>
            <a:r>
              <a:rPr lang="en-GB" sz="3600" b="1" dirty="0" smtClean="0"/>
              <a:t> </a:t>
            </a:r>
            <a:r>
              <a:rPr lang="en-GB" sz="5400" b="1" dirty="0" smtClean="0"/>
              <a:t>F A S T</a:t>
            </a:r>
            <a:r>
              <a:rPr lang="en-GB" sz="3600" b="1" dirty="0" smtClean="0"/>
              <a:t> </a:t>
            </a:r>
            <a:r>
              <a:rPr lang="en-GB" sz="3600" b="1" dirty="0" smtClean="0"/>
              <a:t/>
            </a:r>
            <a:br>
              <a:rPr lang="en-GB" sz="3600" b="1" dirty="0" smtClean="0"/>
            </a:br>
            <a:r>
              <a:rPr lang="en-GB" sz="3600" b="1" dirty="0" smtClean="0"/>
              <a:t>       </a:t>
            </a:r>
            <a:endParaRPr lang="en-GB" sz="3600" b="1" dirty="0"/>
          </a:p>
        </p:txBody>
      </p:sp>
      <p:sp>
        <p:nvSpPr>
          <p:cNvPr id="3" name="Content Placeholder 2"/>
          <p:cNvSpPr>
            <a:spLocks noGrp="1"/>
          </p:cNvSpPr>
          <p:nvPr>
            <p:ph idx="1"/>
          </p:nvPr>
        </p:nvSpPr>
        <p:spPr>
          <a:xfrm>
            <a:off x="611560" y="1340768"/>
            <a:ext cx="8075240" cy="4425355"/>
          </a:xfrm>
        </p:spPr>
        <p:txBody>
          <a:bodyPr>
            <a:normAutofit fontScale="92500" lnSpcReduction="20000"/>
          </a:bodyPr>
          <a:lstStyle/>
          <a:p>
            <a:pPr marL="0" indent="0">
              <a:spcBef>
                <a:spcPts val="1200"/>
              </a:spcBef>
              <a:buNone/>
            </a:pPr>
            <a:r>
              <a:rPr lang="en-GB" sz="4300" b="1" dirty="0" smtClean="0"/>
              <a:t>F</a:t>
            </a:r>
            <a:r>
              <a:rPr lang="en-GB" dirty="0" smtClean="0"/>
              <a:t>     </a:t>
            </a:r>
            <a:r>
              <a:rPr lang="en-GB" dirty="0" smtClean="0"/>
              <a:t>Face </a:t>
            </a:r>
            <a:r>
              <a:rPr lang="en-GB" dirty="0" smtClean="0"/>
              <a:t>– unable to smile, eye and/or mouth is  </a:t>
            </a:r>
          </a:p>
          <a:p>
            <a:pPr marL="0" indent="0">
              <a:spcBef>
                <a:spcPts val="0"/>
              </a:spcBef>
              <a:spcAft>
                <a:spcPts val="600"/>
              </a:spcAft>
              <a:buNone/>
            </a:pPr>
            <a:r>
              <a:rPr lang="en-GB" dirty="0"/>
              <a:t> </a:t>
            </a:r>
            <a:r>
              <a:rPr lang="en-GB" dirty="0" smtClean="0"/>
              <a:t>       droopy</a:t>
            </a:r>
          </a:p>
          <a:p>
            <a:pPr marL="0" indent="0">
              <a:spcBef>
                <a:spcPts val="1200"/>
              </a:spcBef>
              <a:spcAft>
                <a:spcPts val="600"/>
              </a:spcAft>
              <a:buNone/>
            </a:pPr>
            <a:r>
              <a:rPr lang="en-GB" sz="4300" b="1" dirty="0" smtClean="0"/>
              <a:t>A</a:t>
            </a:r>
            <a:r>
              <a:rPr lang="en-GB" dirty="0" smtClean="0"/>
              <a:t>     Arm – weakness, unable to raise one arm</a:t>
            </a:r>
          </a:p>
          <a:p>
            <a:pPr marL="0" indent="0">
              <a:spcBef>
                <a:spcPts val="1200"/>
              </a:spcBef>
              <a:buNone/>
            </a:pPr>
            <a:r>
              <a:rPr lang="en-GB" sz="4300" b="1" dirty="0" smtClean="0"/>
              <a:t>S</a:t>
            </a:r>
            <a:r>
              <a:rPr lang="en-GB" b="1" dirty="0" smtClean="0"/>
              <a:t> </a:t>
            </a:r>
            <a:r>
              <a:rPr lang="en-GB" dirty="0" smtClean="0"/>
              <a:t>    </a:t>
            </a:r>
            <a:r>
              <a:rPr lang="en-GB" dirty="0" smtClean="0"/>
              <a:t> Speech </a:t>
            </a:r>
            <a:r>
              <a:rPr lang="en-GB" dirty="0" smtClean="0"/>
              <a:t>– unable to speak clearly or has</a:t>
            </a:r>
          </a:p>
          <a:p>
            <a:pPr marL="0" indent="0">
              <a:spcBef>
                <a:spcPts val="0"/>
              </a:spcBef>
              <a:spcAft>
                <a:spcPts val="600"/>
              </a:spcAft>
              <a:buNone/>
            </a:pPr>
            <a:r>
              <a:rPr lang="en-GB" dirty="0"/>
              <a:t> </a:t>
            </a:r>
            <a:r>
              <a:rPr lang="en-GB" dirty="0" smtClean="0"/>
              <a:t>       </a:t>
            </a:r>
            <a:r>
              <a:rPr lang="en-GB" dirty="0" smtClean="0"/>
              <a:t> problems </a:t>
            </a:r>
            <a:r>
              <a:rPr lang="en-GB" dirty="0" smtClean="0"/>
              <a:t>understanding </a:t>
            </a:r>
          </a:p>
          <a:p>
            <a:pPr marL="0" indent="0">
              <a:spcBef>
                <a:spcPts val="1200"/>
              </a:spcBef>
              <a:spcAft>
                <a:spcPts val="600"/>
              </a:spcAft>
              <a:buNone/>
            </a:pPr>
            <a:r>
              <a:rPr lang="en-GB" dirty="0"/>
              <a:t>	</a:t>
            </a:r>
            <a:r>
              <a:rPr lang="en-GB" dirty="0" smtClean="0"/>
              <a:t>       =</a:t>
            </a:r>
            <a:endParaRPr lang="en-GB" dirty="0" smtClean="0"/>
          </a:p>
          <a:p>
            <a:pPr marL="0" indent="0">
              <a:spcBef>
                <a:spcPts val="1200"/>
              </a:spcBef>
              <a:spcAft>
                <a:spcPts val="600"/>
              </a:spcAft>
              <a:buNone/>
            </a:pPr>
            <a:r>
              <a:rPr lang="en-GB" sz="4300" b="1" dirty="0" smtClean="0"/>
              <a:t>T</a:t>
            </a:r>
            <a:r>
              <a:rPr lang="en-GB" dirty="0" smtClean="0"/>
              <a:t>     </a:t>
            </a:r>
            <a:r>
              <a:rPr lang="en-GB" dirty="0" smtClean="0"/>
              <a:t> Time </a:t>
            </a:r>
            <a:r>
              <a:rPr lang="en-GB" dirty="0" smtClean="0"/>
              <a:t>to call 999/112 for emergency help</a:t>
            </a:r>
          </a:p>
        </p:txBody>
      </p:sp>
    </p:spTree>
    <p:extLst>
      <p:ext uri="{BB962C8B-B14F-4D97-AF65-F5344CB8AC3E}">
        <p14:creationId xmlns:p14="http://schemas.microsoft.com/office/powerpoint/2010/main" val="3050997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2630"/>
            <a:ext cx="8686800" cy="1210146"/>
          </a:xfrm>
        </p:spPr>
        <p:txBody>
          <a:bodyPr>
            <a:noAutofit/>
          </a:bodyPr>
          <a:lstStyle/>
          <a:p>
            <a:pPr algn="l"/>
            <a:r>
              <a:rPr lang="en-GB" sz="3600" b="1" dirty="0" smtClean="0"/>
              <a:t>Hyp</a:t>
            </a:r>
            <a:r>
              <a:rPr lang="en-GB" sz="6000" b="1" dirty="0" smtClean="0"/>
              <a:t>o</a:t>
            </a:r>
            <a:r>
              <a:rPr lang="en-GB" sz="3600" b="1" dirty="0" smtClean="0"/>
              <a:t>thermia – too COLD</a:t>
            </a:r>
            <a:br>
              <a:rPr lang="en-GB" sz="3600" b="1" dirty="0" smtClean="0"/>
            </a:br>
            <a:r>
              <a:rPr lang="en-GB" sz="3600" dirty="0"/>
              <a:t>Core temp drops below 35˚C (95˚F</a:t>
            </a:r>
            <a:r>
              <a:rPr lang="en-GB" sz="3600" dirty="0" smtClean="0"/>
              <a:t>)</a:t>
            </a:r>
            <a:endParaRPr lang="en-GB" sz="3600" b="1" dirty="0"/>
          </a:p>
        </p:txBody>
      </p:sp>
      <p:sp>
        <p:nvSpPr>
          <p:cNvPr id="3" name="Content Placeholder 2"/>
          <p:cNvSpPr>
            <a:spLocks noGrp="1"/>
          </p:cNvSpPr>
          <p:nvPr>
            <p:ph idx="1"/>
          </p:nvPr>
        </p:nvSpPr>
        <p:spPr>
          <a:xfrm>
            <a:off x="251520" y="1772816"/>
            <a:ext cx="6048672" cy="4353346"/>
          </a:xfrm>
        </p:spPr>
        <p:txBody>
          <a:bodyPr>
            <a:normAutofit/>
          </a:bodyPr>
          <a:lstStyle/>
          <a:p>
            <a:pPr marL="0" indent="0">
              <a:spcBef>
                <a:spcPts val="1200"/>
              </a:spcBef>
              <a:spcAft>
                <a:spcPts val="600"/>
              </a:spcAft>
              <a:buNone/>
            </a:pPr>
            <a:r>
              <a:rPr lang="en-GB" b="1" dirty="0" smtClean="0"/>
              <a:t>Symptoms</a:t>
            </a:r>
          </a:p>
          <a:p>
            <a:pPr marL="0" indent="0">
              <a:spcBef>
                <a:spcPts val="1200"/>
              </a:spcBef>
              <a:spcAft>
                <a:spcPts val="600"/>
              </a:spcAft>
              <a:buNone/>
            </a:pPr>
            <a:r>
              <a:rPr lang="en-GB" dirty="0"/>
              <a:t>Shivering; cold, pale </a:t>
            </a:r>
            <a:r>
              <a:rPr lang="en-GB" dirty="0" smtClean="0"/>
              <a:t>skin</a:t>
            </a:r>
          </a:p>
          <a:p>
            <a:pPr marL="0" indent="0">
              <a:spcBef>
                <a:spcPts val="1200"/>
              </a:spcBef>
              <a:spcAft>
                <a:spcPts val="600"/>
              </a:spcAft>
              <a:buNone/>
            </a:pPr>
            <a:r>
              <a:rPr lang="en-GB" dirty="0" smtClean="0"/>
              <a:t>Apathy &amp; disorientation </a:t>
            </a:r>
            <a:endParaRPr lang="en-GB" dirty="0"/>
          </a:p>
          <a:p>
            <a:pPr marL="0" indent="0">
              <a:spcBef>
                <a:spcPts val="1200"/>
              </a:spcBef>
              <a:spcAft>
                <a:spcPts val="600"/>
              </a:spcAft>
              <a:buNone/>
            </a:pPr>
            <a:r>
              <a:rPr lang="en-GB" dirty="0"/>
              <a:t>Slow </a:t>
            </a:r>
            <a:r>
              <a:rPr lang="en-GB" dirty="0" smtClean="0"/>
              <a:t>&amp;shallow </a:t>
            </a:r>
            <a:r>
              <a:rPr lang="en-GB" dirty="0"/>
              <a:t>breathing </a:t>
            </a:r>
          </a:p>
          <a:p>
            <a:pPr marL="0" indent="0">
              <a:spcBef>
                <a:spcPts val="1200"/>
              </a:spcBef>
              <a:spcAft>
                <a:spcPts val="600"/>
              </a:spcAft>
              <a:buNone/>
            </a:pPr>
            <a:r>
              <a:rPr lang="en-GB" dirty="0" smtClean="0"/>
              <a:t>Slow &amp;weakening </a:t>
            </a:r>
            <a:r>
              <a:rPr lang="en-GB" dirty="0"/>
              <a:t>pulse</a:t>
            </a:r>
          </a:p>
          <a:p>
            <a:pPr marL="0" indent="0">
              <a:spcBef>
                <a:spcPts val="1200"/>
              </a:spcBef>
              <a:spcAft>
                <a:spcPts val="600"/>
              </a:spcAft>
              <a:buNone/>
            </a:pPr>
            <a:endParaRPr lang="en-GB" dirty="0" smtClean="0"/>
          </a:p>
        </p:txBody>
      </p:sp>
      <p:sp>
        <p:nvSpPr>
          <p:cNvPr id="4" name="Content Placeholder 2"/>
          <p:cNvSpPr txBox="1">
            <a:spLocks/>
          </p:cNvSpPr>
          <p:nvPr/>
        </p:nvSpPr>
        <p:spPr>
          <a:xfrm>
            <a:off x="5220072" y="1811957"/>
            <a:ext cx="3923928" cy="3849291"/>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spcAft>
                <a:spcPts val="600"/>
              </a:spcAft>
              <a:buFont typeface="Arial" pitchFamily="34" charset="0"/>
              <a:buNone/>
            </a:pPr>
            <a:r>
              <a:rPr lang="en-GB" b="1" dirty="0" smtClean="0"/>
              <a:t>Action</a:t>
            </a:r>
          </a:p>
          <a:p>
            <a:pPr marL="0" indent="0">
              <a:spcBef>
                <a:spcPts val="1200"/>
              </a:spcBef>
              <a:spcAft>
                <a:spcPts val="600"/>
              </a:spcAft>
              <a:buFont typeface="Arial" pitchFamily="34" charset="0"/>
              <a:buNone/>
            </a:pPr>
            <a:r>
              <a:rPr lang="en-GB" dirty="0" smtClean="0"/>
              <a:t>Spot early: keep warm</a:t>
            </a:r>
          </a:p>
          <a:p>
            <a:pPr marL="0" indent="0">
              <a:spcBef>
                <a:spcPts val="1200"/>
              </a:spcBef>
              <a:spcAft>
                <a:spcPts val="600"/>
              </a:spcAft>
              <a:buFont typeface="Arial" pitchFamily="34" charset="0"/>
              <a:buNone/>
            </a:pPr>
            <a:r>
              <a:rPr lang="en-GB" dirty="0" smtClean="0"/>
              <a:t>Keep/get dry</a:t>
            </a:r>
          </a:p>
          <a:p>
            <a:pPr marL="0" indent="0">
              <a:spcBef>
                <a:spcPts val="1200"/>
              </a:spcBef>
              <a:spcAft>
                <a:spcPts val="600"/>
              </a:spcAft>
              <a:buFont typeface="Arial" pitchFamily="34" charset="0"/>
              <a:buNone/>
            </a:pPr>
            <a:r>
              <a:rPr lang="en-GB" dirty="0" smtClean="0"/>
              <a:t>Drink hot coffee/tea with sugar</a:t>
            </a:r>
          </a:p>
          <a:p>
            <a:pPr marL="0" indent="0">
              <a:spcBef>
                <a:spcPts val="1200"/>
              </a:spcBef>
              <a:spcAft>
                <a:spcPts val="600"/>
              </a:spcAft>
              <a:buFont typeface="Arial" pitchFamily="34" charset="0"/>
              <a:buNone/>
            </a:pPr>
            <a:r>
              <a:rPr lang="en-GB" dirty="0" smtClean="0"/>
              <a:t>GET HELP</a:t>
            </a:r>
          </a:p>
        </p:txBody>
      </p:sp>
    </p:spTree>
    <p:extLst>
      <p:ext uri="{BB962C8B-B14F-4D97-AF65-F5344CB8AC3E}">
        <p14:creationId xmlns:p14="http://schemas.microsoft.com/office/powerpoint/2010/main" val="2556151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686800" cy="1354162"/>
          </a:xfrm>
        </p:spPr>
        <p:txBody>
          <a:bodyPr>
            <a:noAutofit/>
          </a:bodyPr>
          <a:lstStyle/>
          <a:p>
            <a:pPr algn="l"/>
            <a:r>
              <a:rPr lang="en-GB" sz="3600" b="1" dirty="0" smtClean="0"/>
              <a:t>Hyp</a:t>
            </a:r>
            <a:r>
              <a:rPr lang="en-GB" sz="6000" b="1" dirty="0" smtClean="0"/>
              <a:t>er</a:t>
            </a:r>
            <a:r>
              <a:rPr lang="en-GB" sz="3600" b="1" dirty="0" smtClean="0"/>
              <a:t>thermia – too HOT</a:t>
            </a:r>
            <a:br>
              <a:rPr lang="en-GB" sz="3600" b="1" dirty="0" smtClean="0"/>
            </a:br>
            <a:r>
              <a:rPr lang="en-GB" sz="3400" dirty="0"/>
              <a:t>Core temp goes above </a:t>
            </a:r>
            <a:r>
              <a:rPr lang="en-GB" sz="3400" dirty="0" smtClean="0"/>
              <a:t>37.5–38.3°C </a:t>
            </a:r>
            <a:r>
              <a:rPr lang="en-GB" sz="3400" dirty="0"/>
              <a:t>(</a:t>
            </a:r>
            <a:r>
              <a:rPr lang="en-GB" sz="3400" dirty="0" smtClean="0"/>
              <a:t>100–101°F)</a:t>
            </a:r>
            <a:r>
              <a:rPr lang="en-GB" sz="3600" b="1" dirty="0" smtClean="0"/>
              <a:t>  </a:t>
            </a:r>
            <a:endParaRPr lang="en-GB" sz="3600" b="1" dirty="0"/>
          </a:p>
        </p:txBody>
      </p:sp>
      <p:sp>
        <p:nvSpPr>
          <p:cNvPr id="3" name="Content Placeholder 2"/>
          <p:cNvSpPr>
            <a:spLocks noGrp="1"/>
          </p:cNvSpPr>
          <p:nvPr>
            <p:ph idx="1"/>
          </p:nvPr>
        </p:nvSpPr>
        <p:spPr>
          <a:xfrm>
            <a:off x="251520" y="1772816"/>
            <a:ext cx="4968552" cy="4392488"/>
          </a:xfrm>
        </p:spPr>
        <p:txBody>
          <a:bodyPr>
            <a:normAutofit lnSpcReduction="10000"/>
          </a:bodyPr>
          <a:lstStyle/>
          <a:p>
            <a:pPr marL="0" indent="0">
              <a:lnSpc>
                <a:spcPct val="110000"/>
              </a:lnSpc>
              <a:spcBef>
                <a:spcPts val="1200"/>
              </a:spcBef>
              <a:spcAft>
                <a:spcPts val="600"/>
              </a:spcAft>
              <a:buNone/>
            </a:pPr>
            <a:r>
              <a:rPr lang="en-GB" b="1" dirty="0" smtClean="0"/>
              <a:t>Symptoms</a:t>
            </a:r>
          </a:p>
          <a:p>
            <a:pPr marL="0" indent="0">
              <a:lnSpc>
                <a:spcPct val="110000"/>
              </a:lnSpc>
              <a:spcBef>
                <a:spcPts val="1200"/>
              </a:spcBef>
              <a:spcAft>
                <a:spcPts val="600"/>
              </a:spcAft>
              <a:buNone/>
            </a:pPr>
            <a:r>
              <a:rPr lang="en-GB" dirty="0" smtClean="0"/>
              <a:t>Hot, dry skin</a:t>
            </a:r>
          </a:p>
          <a:p>
            <a:pPr marL="0" indent="0">
              <a:lnSpc>
                <a:spcPct val="110000"/>
              </a:lnSpc>
              <a:spcBef>
                <a:spcPts val="1200"/>
              </a:spcBef>
              <a:spcAft>
                <a:spcPts val="600"/>
              </a:spcAft>
              <a:buNone/>
            </a:pPr>
            <a:r>
              <a:rPr lang="en-GB" dirty="0" smtClean="0"/>
              <a:t>Nausea &amp; vomiting</a:t>
            </a:r>
            <a:endParaRPr lang="en-GB" dirty="0"/>
          </a:p>
          <a:p>
            <a:pPr marL="0" indent="0">
              <a:lnSpc>
                <a:spcPct val="110000"/>
              </a:lnSpc>
              <a:spcBef>
                <a:spcPts val="1200"/>
              </a:spcBef>
              <a:spcAft>
                <a:spcPts val="600"/>
              </a:spcAft>
              <a:buNone/>
            </a:pPr>
            <a:r>
              <a:rPr lang="en-GB" dirty="0" smtClean="0"/>
              <a:t>Headaches/fainting/dizzy </a:t>
            </a:r>
            <a:endParaRPr lang="en-GB" dirty="0"/>
          </a:p>
          <a:p>
            <a:pPr marL="0" indent="0">
              <a:lnSpc>
                <a:spcPct val="110000"/>
              </a:lnSpc>
              <a:spcBef>
                <a:spcPts val="1200"/>
              </a:spcBef>
              <a:spcAft>
                <a:spcPts val="600"/>
              </a:spcAft>
              <a:buNone/>
            </a:pPr>
            <a:r>
              <a:rPr lang="en-GB" dirty="0" smtClean="0"/>
              <a:t>Confused or hostile</a:t>
            </a:r>
          </a:p>
          <a:p>
            <a:pPr marL="0" indent="0">
              <a:lnSpc>
                <a:spcPct val="110000"/>
              </a:lnSpc>
              <a:spcBef>
                <a:spcPts val="1200"/>
              </a:spcBef>
              <a:spcAft>
                <a:spcPts val="600"/>
              </a:spcAft>
              <a:buNone/>
            </a:pPr>
            <a:r>
              <a:rPr lang="en-GB" dirty="0" smtClean="0"/>
              <a:t>May appear drunk</a:t>
            </a:r>
            <a:endParaRPr lang="en-GB" dirty="0"/>
          </a:p>
          <a:p>
            <a:pPr marL="0" indent="0">
              <a:spcBef>
                <a:spcPts val="1200"/>
              </a:spcBef>
              <a:spcAft>
                <a:spcPts val="600"/>
              </a:spcAft>
              <a:buNone/>
            </a:pPr>
            <a:endParaRPr lang="en-GB" dirty="0" smtClean="0"/>
          </a:p>
        </p:txBody>
      </p:sp>
      <p:sp>
        <p:nvSpPr>
          <p:cNvPr id="4" name="Content Placeholder 2"/>
          <p:cNvSpPr txBox="1">
            <a:spLocks/>
          </p:cNvSpPr>
          <p:nvPr/>
        </p:nvSpPr>
        <p:spPr>
          <a:xfrm>
            <a:off x="5220072" y="1739949"/>
            <a:ext cx="3923928" cy="384929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spcAft>
                <a:spcPts val="600"/>
              </a:spcAft>
              <a:buFont typeface="Arial" pitchFamily="34" charset="0"/>
              <a:buNone/>
            </a:pPr>
            <a:r>
              <a:rPr lang="en-GB" b="1" dirty="0" smtClean="0"/>
              <a:t>Action</a:t>
            </a:r>
          </a:p>
          <a:p>
            <a:pPr marL="0" indent="0">
              <a:spcBef>
                <a:spcPts val="1200"/>
              </a:spcBef>
              <a:spcAft>
                <a:spcPts val="600"/>
              </a:spcAft>
              <a:buFont typeface="Arial" pitchFamily="34" charset="0"/>
              <a:buNone/>
            </a:pPr>
            <a:r>
              <a:rPr lang="en-GB" dirty="0" smtClean="0"/>
              <a:t>Drink water</a:t>
            </a:r>
          </a:p>
          <a:p>
            <a:pPr marL="0" indent="0">
              <a:spcBef>
                <a:spcPts val="1200"/>
              </a:spcBef>
              <a:spcAft>
                <a:spcPts val="600"/>
              </a:spcAft>
              <a:buFont typeface="Arial" pitchFamily="34" charset="0"/>
              <a:buNone/>
            </a:pPr>
            <a:r>
              <a:rPr lang="en-GB" dirty="0" smtClean="0"/>
              <a:t>Get in shade</a:t>
            </a:r>
          </a:p>
          <a:p>
            <a:pPr marL="0" indent="0">
              <a:spcBef>
                <a:spcPts val="1200"/>
              </a:spcBef>
              <a:spcAft>
                <a:spcPts val="600"/>
              </a:spcAft>
              <a:buFont typeface="Arial" pitchFamily="34" charset="0"/>
              <a:buNone/>
            </a:pPr>
            <a:r>
              <a:rPr lang="en-GB" dirty="0" smtClean="0"/>
              <a:t>Fresh air</a:t>
            </a:r>
          </a:p>
          <a:p>
            <a:pPr marL="0" indent="0">
              <a:spcBef>
                <a:spcPts val="1200"/>
              </a:spcBef>
              <a:spcAft>
                <a:spcPts val="600"/>
              </a:spcAft>
              <a:buFont typeface="Arial" pitchFamily="34" charset="0"/>
              <a:buNone/>
            </a:pPr>
            <a:r>
              <a:rPr lang="en-GB" dirty="0" smtClean="0"/>
              <a:t>GET HELP</a:t>
            </a:r>
          </a:p>
        </p:txBody>
      </p:sp>
    </p:spTree>
    <p:extLst>
      <p:ext uri="{BB962C8B-B14F-4D97-AF65-F5344CB8AC3E}">
        <p14:creationId xmlns:p14="http://schemas.microsoft.com/office/powerpoint/2010/main" val="3932080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600" b="1" dirty="0" smtClean="0"/>
              <a:t>2.  What is the first thing you do when</a:t>
            </a:r>
            <a:br>
              <a:rPr lang="en-GB" sz="3600" b="1" dirty="0" smtClean="0"/>
            </a:br>
            <a:r>
              <a:rPr lang="en-GB" sz="3600" b="1" dirty="0"/>
              <a:t> </a:t>
            </a:r>
            <a:r>
              <a:rPr lang="en-GB" sz="3600" b="1" dirty="0" smtClean="0"/>
              <a:t>     assessing an incident ?</a:t>
            </a:r>
            <a:endParaRPr lang="en-GB" sz="3600" b="1" dirty="0"/>
          </a:p>
        </p:txBody>
      </p:sp>
      <p:sp>
        <p:nvSpPr>
          <p:cNvPr id="3" name="Content Placeholder 2"/>
          <p:cNvSpPr>
            <a:spLocks noGrp="1"/>
          </p:cNvSpPr>
          <p:nvPr>
            <p:ph idx="1"/>
          </p:nvPr>
        </p:nvSpPr>
        <p:spPr>
          <a:xfrm>
            <a:off x="611560" y="1700808"/>
            <a:ext cx="8075240" cy="4425355"/>
          </a:xfrm>
        </p:spPr>
        <p:txBody>
          <a:bodyPr/>
          <a:lstStyle/>
          <a:p>
            <a:pPr marL="514350" indent="-514350">
              <a:spcBef>
                <a:spcPts val="1200"/>
              </a:spcBef>
              <a:spcAft>
                <a:spcPts val="600"/>
              </a:spcAft>
              <a:buFont typeface="+mj-lt"/>
              <a:buAutoNum type="alphaUcPeriod"/>
            </a:pPr>
            <a:r>
              <a:rPr lang="en-GB" dirty="0" smtClean="0"/>
              <a:t>Shout at friends to do something</a:t>
            </a:r>
          </a:p>
          <a:p>
            <a:pPr marL="514350" indent="-514350">
              <a:spcBef>
                <a:spcPts val="1200"/>
              </a:spcBef>
              <a:spcAft>
                <a:spcPts val="600"/>
              </a:spcAft>
              <a:buFont typeface="+mj-lt"/>
              <a:buAutoNum type="alphaUcPeriod"/>
            </a:pPr>
            <a:r>
              <a:rPr lang="en-GB" dirty="0" smtClean="0"/>
              <a:t>Call for an ambulance</a:t>
            </a:r>
          </a:p>
          <a:p>
            <a:pPr marL="514350" indent="-514350">
              <a:spcBef>
                <a:spcPts val="1200"/>
              </a:spcBef>
              <a:spcAft>
                <a:spcPts val="600"/>
              </a:spcAft>
              <a:buFont typeface="+mj-lt"/>
              <a:buAutoNum type="alphaUcPeriod"/>
            </a:pPr>
            <a:r>
              <a:rPr lang="en-GB" dirty="0" smtClean="0"/>
              <a:t>Check for danger before approaching</a:t>
            </a:r>
          </a:p>
          <a:p>
            <a:pPr marL="514350" indent="-514350">
              <a:spcBef>
                <a:spcPts val="1200"/>
              </a:spcBef>
              <a:spcAft>
                <a:spcPts val="600"/>
              </a:spcAft>
              <a:buFont typeface="+mj-lt"/>
              <a:buAutoNum type="alphaUcPeriod"/>
            </a:pPr>
            <a:r>
              <a:rPr lang="en-GB" dirty="0" smtClean="0"/>
              <a:t>Update the Accident Book</a:t>
            </a:r>
          </a:p>
          <a:p>
            <a:pPr marL="514350" indent="-514350">
              <a:spcBef>
                <a:spcPts val="1200"/>
              </a:spcBef>
              <a:spcAft>
                <a:spcPts val="600"/>
              </a:spcAft>
              <a:buFont typeface="+mj-lt"/>
              <a:buAutoNum type="alphaUcPeriod"/>
            </a:pPr>
            <a:r>
              <a:rPr lang="en-GB" dirty="0" smtClean="0"/>
              <a:t>Go and get your first aid supplies</a:t>
            </a:r>
          </a:p>
          <a:p>
            <a:pPr marL="514350" indent="-514350">
              <a:buFont typeface="+mj-lt"/>
              <a:buAutoNum type="alphaUcPeriod"/>
            </a:pPr>
            <a:endParaRPr lang="en-GB" dirty="0"/>
          </a:p>
        </p:txBody>
      </p:sp>
      <p:sp>
        <p:nvSpPr>
          <p:cNvPr id="7" name="Rounded Rectangle 6"/>
          <p:cNvSpPr/>
          <p:nvPr/>
        </p:nvSpPr>
        <p:spPr>
          <a:xfrm>
            <a:off x="406216" y="3068960"/>
            <a:ext cx="7416824"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04348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00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00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600" b="1" dirty="0" smtClean="0"/>
              <a:t>3.  In the acronym DR ABC, what does the</a:t>
            </a:r>
            <a:br>
              <a:rPr lang="en-GB" sz="3600" b="1" dirty="0" smtClean="0"/>
            </a:br>
            <a:r>
              <a:rPr lang="en-GB" sz="3600" b="1" dirty="0" smtClean="0"/>
              <a:t>     “ABC” stand for ?      </a:t>
            </a:r>
            <a:endParaRPr lang="en-GB" sz="3600" b="1" dirty="0"/>
          </a:p>
        </p:txBody>
      </p:sp>
      <p:sp>
        <p:nvSpPr>
          <p:cNvPr id="3" name="Content Placeholder 2"/>
          <p:cNvSpPr>
            <a:spLocks noGrp="1"/>
          </p:cNvSpPr>
          <p:nvPr>
            <p:ph idx="1"/>
          </p:nvPr>
        </p:nvSpPr>
        <p:spPr>
          <a:xfrm>
            <a:off x="611560" y="1700808"/>
            <a:ext cx="8075240" cy="4425355"/>
          </a:xfrm>
        </p:spPr>
        <p:txBody>
          <a:bodyPr/>
          <a:lstStyle/>
          <a:p>
            <a:pPr marL="514350" indent="-514350">
              <a:spcBef>
                <a:spcPts val="1200"/>
              </a:spcBef>
              <a:spcAft>
                <a:spcPts val="600"/>
              </a:spcAft>
              <a:buFont typeface="+mj-lt"/>
              <a:buAutoNum type="alphaUcPeriod"/>
            </a:pPr>
            <a:r>
              <a:rPr lang="en-GB" dirty="0" smtClean="0"/>
              <a:t>Ambulance, Breathing, Control</a:t>
            </a:r>
          </a:p>
          <a:p>
            <a:pPr marL="514350" indent="-514350">
              <a:spcBef>
                <a:spcPts val="1200"/>
              </a:spcBef>
              <a:spcAft>
                <a:spcPts val="600"/>
              </a:spcAft>
              <a:buFont typeface="+mj-lt"/>
              <a:buAutoNum type="alphaUcPeriod"/>
            </a:pPr>
            <a:r>
              <a:rPr lang="en-GB" dirty="0" smtClean="0"/>
              <a:t>Aid, Bypass, Cardiogram</a:t>
            </a:r>
          </a:p>
          <a:p>
            <a:pPr marL="514350" indent="-514350">
              <a:spcBef>
                <a:spcPts val="1200"/>
              </a:spcBef>
              <a:spcAft>
                <a:spcPts val="600"/>
              </a:spcAft>
              <a:buFont typeface="+mj-lt"/>
              <a:buAutoNum type="alphaUcPeriod"/>
            </a:pPr>
            <a:r>
              <a:rPr lang="en-GB" dirty="0" smtClean="0"/>
              <a:t>Airway, Breathing, Circulation</a:t>
            </a:r>
          </a:p>
          <a:p>
            <a:pPr marL="514350" indent="-514350">
              <a:spcBef>
                <a:spcPts val="1200"/>
              </a:spcBef>
              <a:spcAft>
                <a:spcPts val="600"/>
              </a:spcAft>
              <a:buFont typeface="+mj-lt"/>
              <a:buAutoNum type="alphaUcPeriod"/>
            </a:pPr>
            <a:r>
              <a:rPr lang="en-GB" dirty="0" smtClean="0"/>
              <a:t>Assess, Breathing, Circulation</a:t>
            </a:r>
          </a:p>
          <a:p>
            <a:pPr marL="514350" indent="-514350">
              <a:spcBef>
                <a:spcPts val="1200"/>
              </a:spcBef>
              <a:spcAft>
                <a:spcPts val="600"/>
              </a:spcAft>
              <a:buFont typeface="+mj-lt"/>
              <a:buAutoNum type="alphaUcPeriod"/>
            </a:pPr>
            <a:r>
              <a:rPr lang="en-GB" dirty="0" smtClean="0"/>
              <a:t>American Broadcasting Corporation</a:t>
            </a:r>
          </a:p>
          <a:p>
            <a:pPr marL="514350" indent="-514350">
              <a:buFont typeface="+mj-lt"/>
              <a:buAutoNum type="alphaUcPeriod"/>
            </a:pPr>
            <a:endParaRPr lang="en-GB" dirty="0"/>
          </a:p>
        </p:txBody>
      </p:sp>
      <p:sp>
        <p:nvSpPr>
          <p:cNvPr id="7" name="Rounded Rectangle 6"/>
          <p:cNvSpPr/>
          <p:nvPr/>
        </p:nvSpPr>
        <p:spPr>
          <a:xfrm>
            <a:off x="406216" y="3068960"/>
            <a:ext cx="6110000"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44033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00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00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600" b="1" dirty="0" smtClean="0"/>
              <a:t>4.  You should put butter on a burn</a:t>
            </a:r>
            <a:br>
              <a:rPr lang="en-GB" sz="3600" b="1" dirty="0" smtClean="0"/>
            </a:br>
            <a:endParaRPr lang="en-GB" sz="3600" b="1" dirty="0"/>
          </a:p>
        </p:txBody>
      </p:sp>
      <p:sp>
        <p:nvSpPr>
          <p:cNvPr id="3" name="Content Placeholder 2"/>
          <p:cNvSpPr>
            <a:spLocks noGrp="1"/>
          </p:cNvSpPr>
          <p:nvPr>
            <p:ph idx="1"/>
          </p:nvPr>
        </p:nvSpPr>
        <p:spPr>
          <a:xfrm>
            <a:off x="611560" y="1700809"/>
            <a:ext cx="7200800" cy="2088232"/>
          </a:xfrm>
        </p:spPr>
        <p:txBody>
          <a:bodyPr/>
          <a:lstStyle/>
          <a:p>
            <a:pPr marL="514350" indent="-514350">
              <a:spcBef>
                <a:spcPts val="1200"/>
              </a:spcBef>
              <a:spcAft>
                <a:spcPts val="600"/>
              </a:spcAft>
              <a:buFont typeface="+mj-lt"/>
              <a:buAutoNum type="alphaUcPeriod"/>
            </a:pPr>
            <a:r>
              <a:rPr lang="en-GB" dirty="0" smtClean="0"/>
              <a:t>True</a:t>
            </a:r>
          </a:p>
          <a:p>
            <a:pPr marL="514350" indent="-514350">
              <a:spcBef>
                <a:spcPts val="1200"/>
              </a:spcBef>
              <a:spcAft>
                <a:spcPts val="600"/>
              </a:spcAft>
              <a:buFont typeface="+mj-lt"/>
              <a:buAutoNum type="alphaUcPeriod"/>
            </a:pPr>
            <a:r>
              <a:rPr lang="en-GB" dirty="0" smtClean="0"/>
              <a:t>False</a:t>
            </a:r>
          </a:p>
          <a:p>
            <a:pPr marL="0" indent="0">
              <a:buNone/>
            </a:pPr>
            <a:endParaRPr lang="en-GB" dirty="0"/>
          </a:p>
        </p:txBody>
      </p:sp>
      <p:sp>
        <p:nvSpPr>
          <p:cNvPr id="7" name="Rounded Rectangle 6"/>
          <p:cNvSpPr/>
          <p:nvPr/>
        </p:nvSpPr>
        <p:spPr>
          <a:xfrm>
            <a:off x="406216" y="2276872"/>
            <a:ext cx="2149560"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ontent Placeholder 2"/>
          <p:cNvSpPr txBox="1">
            <a:spLocks/>
          </p:cNvSpPr>
          <p:nvPr/>
        </p:nvSpPr>
        <p:spPr>
          <a:xfrm>
            <a:off x="1331640" y="3068960"/>
            <a:ext cx="7344816" cy="23042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dirty="0" smtClean="0"/>
              <a:t>The only thing you should put on a burn is cold water - keep the butter for cooking.</a:t>
            </a:r>
          </a:p>
          <a:p>
            <a:pPr marL="0" indent="0">
              <a:buNone/>
            </a:pPr>
            <a:r>
              <a:rPr lang="en-GB" dirty="0" smtClean="0"/>
              <a:t>Put the affected area under cold running water for at least 10 minutes. </a:t>
            </a:r>
            <a:endParaRPr lang="en-GB" dirty="0"/>
          </a:p>
        </p:txBody>
      </p:sp>
    </p:spTree>
    <p:extLst>
      <p:ext uri="{BB962C8B-B14F-4D97-AF65-F5344CB8AC3E}">
        <p14:creationId xmlns:p14="http://schemas.microsoft.com/office/powerpoint/2010/main" val="120914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par>
                                <p:cTn id="10" presetID="22" presetClass="entr" presetSubtype="1"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600" b="1" dirty="0" smtClean="0"/>
              <a:t>5.  How should you start an assessment of </a:t>
            </a:r>
            <a:br>
              <a:rPr lang="en-GB" sz="3600" b="1" dirty="0" smtClean="0"/>
            </a:br>
            <a:r>
              <a:rPr lang="en-GB" sz="3600" b="1" dirty="0"/>
              <a:t> </a:t>
            </a:r>
            <a:r>
              <a:rPr lang="en-GB" sz="3600" b="1" dirty="0" smtClean="0"/>
              <a:t>     a casualty and/or situation ?</a:t>
            </a:r>
            <a:endParaRPr lang="en-GB" sz="3600" b="1" dirty="0"/>
          </a:p>
        </p:txBody>
      </p:sp>
      <p:sp>
        <p:nvSpPr>
          <p:cNvPr id="3" name="Content Placeholder 2"/>
          <p:cNvSpPr>
            <a:spLocks noGrp="1"/>
          </p:cNvSpPr>
          <p:nvPr>
            <p:ph idx="1"/>
          </p:nvPr>
        </p:nvSpPr>
        <p:spPr>
          <a:xfrm>
            <a:off x="611560" y="1700808"/>
            <a:ext cx="8280920" cy="4425355"/>
          </a:xfrm>
        </p:spPr>
        <p:txBody>
          <a:bodyPr/>
          <a:lstStyle/>
          <a:p>
            <a:pPr marL="514350" indent="-514350">
              <a:spcBef>
                <a:spcPts val="1200"/>
              </a:spcBef>
              <a:spcAft>
                <a:spcPts val="600"/>
              </a:spcAft>
              <a:buFont typeface="+mj-lt"/>
              <a:buAutoNum type="alphaUcPeriod"/>
            </a:pPr>
            <a:r>
              <a:rPr lang="en-GB" dirty="0" smtClean="0"/>
              <a:t>Do a body check on the first casualty you see</a:t>
            </a:r>
          </a:p>
          <a:p>
            <a:pPr marL="514350" indent="-514350">
              <a:spcBef>
                <a:spcPts val="1200"/>
              </a:spcBef>
              <a:spcAft>
                <a:spcPts val="600"/>
              </a:spcAft>
              <a:buFont typeface="+mj-lt"/>
              <a:buAutoNum type="alphaUcPeriod"/>
            </a:pPr>
            <a:r>
              <a:rPr lang="en-GB" dirty="0" smtClean="0"/>
              <a:t>Take history, note signs, listen to symptoms</a:t>
            </a:r>
          </a:p>
          <a:p>
            <a:pPr marL="514350" indent="-514350">
              <a:spcBef>
                <a:spcPts val="1200"/>
              </a:spcBef>
              <a:spcAft>
                <a:spcPts val="600"/>
              </a:spcAft>
              <a:buFont typeface="+mj-lt"/>
              <a:buAutoNum type="alphaUcPeriod"/>
            </a:pPr>
            <a:r>
              <a:rPr lang="en-GB" dirty="0" smtClean="0"/>
              <a:t>Look for any external bleeding </a:t>
            </a:r>
          </a:p>
          <a:p>
            <a:pPr marL="514350" indent="-514350">
              <a:spcBef>
                <a:spcPts val="1200"/>
              </a:spcBef>
              <a:spcAft>
                <a:spcPts val="600"/>
              </a:spcAft>
              <a:buFont typeface="+mj-lt"/>
              <a:buAutoNum type="alphaUcPeriod"/>
            </a:pPr>
            <a:r>
              <a:rPr lang="en-GB" dirty="0" smtClean="0"/>
              <a:t>Open first aid box and check contents</a:t>
            </a:r>
          </a:p>
          <a:p>
            <a:pPr marL="514350" indent="-514350">
              <a:spcBef>
                <a:spcPts val="1200"/>
              </a:spcBef>
              <a:spcAft>
                <a:spcPts val="600"/>
              </a:spcAft>
              <a:buFont typeface="+mj-lt"/>
              <a:buAutoNum type="alphaUcPeriod"/>
            </a:pPr>
            <a:r>
              <a:rPr lang="en-GB" dirty="0" smtClean="0"/>
              <a:t>Check casualties wallet for identity</a:t>
            </a:r>
          </a:p>
          <a:p>
            <a:pPr marL="514350" indent="-514350">
              <a:buFont typeface="+mj-lt"/>
              <a:buAutoNum type="alphaUcPeriod"/>
            </a:pPr>
            <a:endParaRPr lang="en-GB" dirty="0"/>
          </a:p>
        </p:txBody>
      </p:sp>
      <p:sp>
        <p:nvSpPr>
          <p:cNvPr id="7" name="Rounded Rectangle 6"/>
          <p:cNvSpPr/>
          <p:nvPr/>
        </p:nvSpPr>
        <p:spPr>
          <a:xfrm>
            <a:off x="422506" y="2276872"/>
            <a:ext cx="8109934"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2160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00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00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1143000"/>
          </a:xfrm>
        </p:spPr>
        <p:txBody>
          <a:bodyPr>
            <a:noAutofit/>
          </a:bodyPr>
          <a:lstStyle/>
          <a:p>
            <a:pPr algn="l"/>
            <a:r>
              <a:rPr lang="en-GB" sz="3600" b="1" dirty="0" smtClean="0"/>
              <a:t>6.  What is the main aim of a person giving</a:t>
            </a:r>
            <a:br>
              <a:rPr lang="en-GB" sz="3600" b="1" dirty="0" smtClean="0"/>
            </a:br>
            <a:r>
              <a:rPr lang="en-GB" sz="3600" b="1" dirty="0"/>
              <a:t> </a:t>
            </a:r>
            <a:r>
              <a:rPr lang="en-GB" sz="3600" b="1" dirty="0" smtClean="0"/>
              <a:t>     first aid ?</a:t>
            </a:r>
            <a:endParaRPr lang="en-GB" sz="3600" b="1" dirty="0"/>
          </a:p>
        </p:txBody>
      </p:sp>
      <p:sp>
        <p:nvSpPr>
          <p:cNvPr id="3" name="Content Placeholder 2"/>
          <p:cNvSpPr>
            <a:spLocks noGrp="1"/>
          </p:cNvSpPr>
          <p:nvPr>
            <p:ph idx="1"/>
          </p:nvPr>
        </p:nvSpPr>
        <p:spPr>
          <a:xfrm>
            <a:off x="611560" y="1700808"/>
            <a:ext cx="8075240" cy="4425355"/>
          </a:xfrm>
        </p:spPr>
        <p:txBody>
          <a:bodyPr>
            <a:normAutofit/>
          </a:bodyPr>
          <a:lstStyle/>
          <a:p>
            <a:pPr marL="514350" indent="-514350">
              <a:spcBef>
                <a:spcPts val="1200"/>
              </a:spcBef>
              <a:spcAft>
                <a:spcPts val="600"/>
              </a:spcAft>
              <a:buFont typeface="+mj-lt"/>
              <a:buAutoNum type="alphaUcPeriod"/>
            </a:pPr>
            <a:r>
              <a:rPr lang="en-GB" dirty="0" smtClean="0"/>
              <a:t>To gain Respect from fellow Scouts</a:t>
            </a:r>
          </a:p>
          <a:p>
            <a:pPr marL="514350" indent="-514350">
              <a:spcBef>
                <a:spcPts val="1200"/>
              </a:spcBef>
              <a:spcAft>
                <a:spcPts val="600"/>
              </a:spcAft>
              <a:buFont typeface="+mj-lt"/>
              <a:buAutoNum type="alphaUcPeriod"/>
            </a:pPr>
            <a:r>
              <a:rPr lang="en-GB" dirty="0" smtClean="0"/>
              <a:t>Start casualty on road to recovery</a:t>
            </a:r>
          </a:p>
          <a:p>
            <a:pPr marL="514350" indent="-514350">
              <a:spcBef>
                <a:spcPts val="1200"/>
              </a:spcBef>
              <a:spcAft>
                <a:spcPts val="600"/>
              </a:spcAft>
              <a:buFont typeface="+mj-lt"/>
              <a:buAutoNum type="alphaUcPeriod"/>
            </a:pPr>
            <a:r>
              <a:rPr lang="en-GB" dirty="0" smtClean="0"/>
              <a:t>To save life and if possible, prevent injury from getting worse</a:t>
            </a:r>
          </a:p>
          <a:p>
            <a:pPr marL="514350" indent="-514350">
              <a:spcBef>
                <a:spcPts val="1200"/>
              </a:spcBef>
              <a:spcAft>
                <a:spcPts val="600"/>
              </a:spcAft>
              <a:buFont typeface="+mj-lt"/>
              <a:buAutoNum type="alphaUcPeriod"/>
            </a:pPr>
            <a:r>
              <a:rPr lang="en-GB" dirty="0" smtClean="0"/>
              <a:t>To help paramedics when they arrive</a:t>
            </a:r>
          </a:p>
          <a:p>
            <a:pPr marL="514350" indent="-514350">
              <a:spcBef>
                <a:spcPts val="1200"/>
              </a:spcBef>
              <a:spcAft>
                <a:spcPts val="600"/>
              </a:spcAft>
              <a:buFont typeface="+mj-lt"/>
              <a:buAutoNum type="alphaUcPeriod"/>
            </a:pPr>
            <a:r>
              <a:rPr lang="en-GB" dirty="0" smtClean="0"/>
              <a:t>To apply the correct dressings </a:t>
            </a:r>
          </a:p>
          <a:p>
            <a:pPr marL="514350" indent="-514350">
              <a:buFont typeface="+mj-lt"/>
              <a:buAutoNum type="alphaUcPeriod"/>
            </a:pPr>
            <a:endParaRPr lang="en-GB" dirty="0"/>
          </a:p>
        </p:txBody>
      </p:sp>
      <p:sp>
        <p:nvSpPr>
          <p:cNvPr id="7" name="Rounded Rectangle 6"/>
          <p:cNvSpPr/>
          <p:nvPr/>
        </p:nvSpPr>
        <p:spPr>
          <a:xfrm>
            <a:off x="478224" y="3176972"/>
            <a:ext cx="7694176" cy="97210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53346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1000"/>
                                        <p:tgtEl>
                                          <p:spTgt spid="3">
                                            <p:txEl>
                                              <p:pRg st="1" end="1"/>
                                            </p:tx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1000"/>
                                        <p:tgtEl>
                                          <p:spTgt spid="3">
                                            <p:txEl>
                                              <p:pRg st="2" end="2"/>
                                            </p:txEl>
                                          </p:spTgt>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1000"/>
                                        <p:tgtEl>
                                          <p:spTgt spid="3">
                                            <p:txEl>
                                              <p:pRg st="3" end="3"/>
                                            </p:txEl>
                                          </p:spTgt>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GB" sz="3600" b="1" dirty="0" smtClean="0"/>
              <a:t>7.  The best way to treat bleeding is to put</a:t>
            </a:r>
            <a:br>
              <a:rPr lang="en-GB" sz="3600" b="1" dirty="0" smtClean="0"/>
            </a:br>
            <a:r>
              <a:rPr lang="en-GB" sz="3600" b="1" dirty="0"/>
              <a:t> </a:t>
            </a:r>
            <a:r>
              <a:rPr lang="en-GB" sz="3600" b="1" dirty="0" smtClean="0"/>
              <a:t>     the wound under a tap</a:t>
            </a:r>
            <a:endParaRPr lang="en-GB" sz="3600" b="1" dirty="0"/>
          </a:p>
        </p:txBody>
      </p:sp>
      <p:sp>
        <p:nvSpPr>
          <p:cNvPr id="3" name="Content Placeholder 2"/>
          <p:cNvSpPr>
            <a:spLocks noGrp="1"/>
          </p:cNvSpPr>
          <p:nvPr>
            <p:ph idx="1"/>
          </p:nvPr>
        </p:nvSpPr>
        <p:spPr>
          <a:xfrm>
            <a:off x="611560" y="1700809"/>
            <a:ext cx="7200800" cy="2088232"/>
          </a:xfrm>
        </p:spPr>
        <p:txBody>
          <a:bodyPr/>
          <a:lstStyle/>
          <a:p>
            <a:pPr marL="514350" indent="-514350">
              <a:spcBef>
                <a:spcPts val="1200"/>
              </a:spcBef>
              <a:spcAft>
                <a:spcPts val="600"/>
              </a:spcAft>
              <a:buFont typeface="+mj-lt"/>
              <a:buAutoNum type="alphaUcPeriod"/>
            </a:pPr>
            <a:r>
              <a:rPr lang="en-GB" dirty="0" smtClean="0"/>
              <a:t>True</a:t>
            </a:r>
          </a:p>
          <a:p>
            <a:pPr marL="514350" indent="-514350">
              <a:spcBef>
                <a:spcPts val="1200"/>
              </a:spcBef>
              <a:spcAft>
                <a:spcPts val="600"/>
              </a:spcAft>
              <a:buFont typeface="+mj-lt"/>
              <a:buAutoNum type="alphaUcPeriod"/>
            </a:pPr>
            <a:r>
              <a:rPr lang="en-GB" dirty="0" smtClean="0"/>
              <a:t>False</a:t>
            </a:r>
          </a:p>
          <a:p>
            <a:pPr marL="0" indent="0">
              <a:buNone/>
            </a:pPr>
            <a:endParaRPr lang="en-GB" dirty="0"/>
          </a:p>
        </p:txBody>
      </p:sp>
      <p:sp>
        <p:nvSpPr>
          <p:cNvPr id="7" name="Rounded Rectangle 6"/>
          <p:cNvSpPr/>
          <p:nvPr/>
        </p:nvSpPr>
        <p:spPr>
          <a:xfrm>
            <a:off x="406216" y="2276872"/>
            <a:ext cx="2149560"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ontent Placeholder 2"/>
          <p:cNvSpPr txBox="1">
            <a:spLocks/>
          </p:cNvSpPr>
          <p:nvPr/>
        </p:nvSpPr>
        <p:spPr>
          <a:xfrm>
            <a:off x="1331640" y="3068960"/>
            <a:ext cx="7344816" cy="2304256"/>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dirty="0" smtClean="0"/>
              <a:t>If you put a bleeding wound under a tap, you wash away the body's clotting agents and make it bleed more.</a:t>
            </a:r>
          </a:p>
          <a:p>
            <a:pPr marL="0" indent="0">
              <a:buNone/>
            </a:pPr>
            <a:r>
              <a:rPr lang="en-GB" dirty="0" smtClean="0"/>
              <a:t>If nothing in wound, press on it over a clean pad, bandage and raise above level of heart</a:t>
            </a:r>
          </a:p>
        </p:txBody>
      </p:sp>
    </p:spTree>
    <p:extLst>
      <p:ext uri="{BB962C8B-B14F-4D97-AF65-F5344CB8AC3E}">
        <p14:creationId xmlns:p14="http://schemas.microsoft.com/office/powerpoint/2010/main" val="362215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par>
                                <p:cTn id="10" presetID="22" presetClass="entr" presetSubtype="1"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772816"/>
          </a:xfrm>
        </p:spPr>
        <p:txBody>
          <a:bodyPr>
            <a:noAutofit/>
          </a:bodyPr>
          <a:lstStyle/>
          <a:p>
            <a:pPr algn="l"/>
            <a:r>
              <a:rPr lang="en-GB" sz="3600" b="1" dirty="0" smtClean="0"/>
              <a:t>8.  Do not rush to remove any object that</a:t>
            </a:r>
            <a:br>
              <a:rPr lang="en-GB" sz="3600" b="1" dirty="0" smtClean="0"/>
            </a:br>
            <a:r>
              <a:rPr lang="en-GB" sz="3600" b="1" dirty="0"/>
              <a:t> </a:t>
            </a:r>
            <a:r>
              <a:rPr lang="en-GB" sz="3600" b="1" dirty="0" smtClean="0"/>
              <a:t>     is embedded in a wound</a:t>
            </a:r>
            <a:endParaRPr lang="en-GB" sz="3600" b="1" dirty="0"/>
          </a:p>
        </p:txBody>
      </p:sp>
      <p:sp>
        <p:nvSpPr>
          <p:cNvPr id="3" name="Content Placeholder 2"/>
          <p:cNvSpPr>
            <a:spLocks noGrp="1"/>
          </p:cNvSpPr>
          <p:nvPr>
            <p:ph idx="1"/>
          </p:nvPr>
        </p:nvSpPr>
        <p:spPr>
          <a:xfrm>
            <a:off x="611560" y="1844825"/>
            <a:ext cx="7200800" cy="2088232"/>
          </a:xfrm>
        </p:spPr>
        <p:txBody>
          <a:bodyPr/>
          <a:lstStyle/>
          <a:p>
            <a:pPr marL="514350" indent="-514350">
              <a:spcBef>
                <a:spcPts val="1200"/>
              </a:spcBef>
              <a:spcAft>
                <a:spcPts val="600"/>
              </a:spcAft>
              <a:buFont typeface="+mj-lt"/>
              <a:buAutoNum type="alphaUcPeriod"/>
            </a:pPr>
            <a:r>
              <a:rPr lang="en-GB" dirty="0" smtClean="0"/>
              <a:t>True</a:t>
            </a:r>
          </a:p>
          <a:p>
            <a:pPr marL="514350" indent="-514350">
              <a:spcBef>
                <a:spcPts val="1200"/>
              </a:spcBef>
              <a:spcAft>
                <a:spcPts val="600"/>
              </a:spcAft>
              <a:buFont typeface="+mj-lt"/>
              <a:buAutoNum type="alphaUcPeriod"/>
            </a:pPr>
            <a:r>
              <a:rPr lang="en-GB" dirty="0" smtClean="0"/>
              <a:t>False</a:t>
            </a:r>
          </a:p>
          <a:p>
            <a:pPr marL="0" indent="0">
              <a:buNone/>
            </a:pPr>
            <a:endParaRPr lang="en-GB" dirty="0"/>
          </a:p>
        </p:txBody>
      </p:sp>
      <p:sp>
        <p:nvSpPr>
          <p:cNvPr id="7" name="Rounded Rectangle 6"/>
          <p:cNvSpPr/>
          <p:nvPr/>
        </p:nvSpPr>
        <p:spPr>
          <a:xfrm>
            <a:off x="406216" y="1772816"/>
            <a:ext cx="2149560"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Content Placeholder 2"/>
          <p:cNvSpPr txBox="1">
            <a:spLocks/>
          </p:cNvSpPr>
          <p:nvPr/>
        </p:nvSpPr>
        <p:spPr>
          <a:xfrm>
            <a:off x="827584" y="3212976"/>
            <a:ext cx="7848872" cy="2736304"/>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dirty="0" smtClean="0"/>
              <a:t>The object in the wound could be blocking further blood loss, so if you pull it out you could be dealing with a major haemorrhage. </a:t>
            </a:r>
          </a:p>
          <a:p>
            <a:pPr marL="0" indent="0">
              <a:buNone/>
            </a:pPr>
            <a:r>
              <a:rPr lang="en-GB" dirty="0" smtClean="0"/>
              <a:t>The aim is to build a 'bridge' over the object while keeping pressure on the wound.  </a:t>
            </a:r>
          </a:p>
          <a:p>
            <a:pPr marL="0" indent="0">
              <a:buNone/>
            </a:pPr>
            <a:r>
              <a:rPr lang="en-GB" dirty="0" smtClean="0"/>
              <a:t>Apply padding to either side of the object, then bandage over </a:t>
            </a:r>
            <a:r>
              <a:rPr lang="en-GB" b="1" dirty="0" smtClean="0"/>
              <a:t>without</a:t>
            </a:r>
            <a:r>
              <a:rPr lang="en-GB" dirty="0" smtClean="0"/>
              <a:t> pressing on it.  Call for an ambulance.</a:t>
            </a:r>
          </a:p>
        </p:txBody>
      </p:sp>
    </p:spTree>
    <p:extLst>
      <p:ext uri="{BB962C8B-B14F-4D97-AF65-F5344CB8AC3E}">
        <p14:creationId xmlns:p14="http://schemas.microsoft.com/office/powerpoint/2010/main" val="2905889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par>
                                <p:cTn id="10" presetID="22" presetClass="entr" presetSubtype="1"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24B11E2004FF4C87E6233265E8D68A" ma:contentTypeVersion="16" ma:contentTypeDescription="Create a new document." ma:contentTypeScope="" ma:versionID="228bcfafa31d88ea683fadeb996e53a7">
  <xsd:schema xmlns:xsd="http://www.w3.org/2001/XMLSchema" xmlns:xs="http://www.w3.org/2001/XMLSchema" xmlns:p="http://schemas.microsoft.com/office/2006/metadata/properties" xmlns:ns2="763676ff-cff1-4af4-9ef1-33802cb5f8f5" xmlns:ns3="5fd1c1ac-76d6-4abb-a998-3d57ba86bee2" targetNamespace="http://schemas.microsoft.com/office/2006/metadata/properties" ma:root="true" ma:fieldsID="8666bcfb2662eb965dacf6bbcc4fb6ad" ns2:_="" ns3:_="">
    <xsd:import namespace="763676ff-cff1-4af4-9ef1-33802cb5f8f5"/>
    <xsd:import namespace="5fd1c1ac-76d6-4abb-a998-3d57ba86bee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3676ff-cff1-4af4-9ef1-33802cb5f8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29d7726-f9ee-4e71-ae24-49b9c364af6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fd1c1ac-76d6-4abb-a998-3d57ba86bee2"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4bb3cb9-6cdb-4ea4-b9b2-c72516174862}" ma:internalName="TaxCatchAll" ma:showField="CatchAllData" ma:web="5fd1c1ac-76d6-4abb-a998-3d57ba86bee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05B19A8-F216-4825-8F9B-CE8A51EA1C49}"/>
</file>

<file path=customXml/itemProps2.xml><?xml version="1.0" encoding="utf-8"?>
<ds:datastoreItem xmlns:ds="http://schemas.openxmlformats.org/officeDocument/2006/customXml" ds:itemID="{3CCB9068-BF92-49B9-A516-660D37453736}"/>
</file>

<file path=docProps/app.xml><?xml version="1.0" encoding="utf-8"?>
<Properties xmlns="http://schemas.openxmlformats.org/officeDocument/2006/extended-properties" xmlns:vt="http://schemas.openxmlformats.org/officeDocument/2006/docPropsVTypes">
  <TotalTime>748</TotalTime>
  <Words>1130</Words>
  <Application>Microsoft Office PowerPoint</Application>
  <PresentationFormat>On-screen Show (4:3)</PresentationFormat>
  <Paragraphs>174</Paragraphs>
  <Slides>26</Slides>
  <Notes>10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1st Aid Quiz</vt:lpstr>
      <vt:lpstr>1.  What initials help you remember the        steps to take at an incident ?</vt:lpstr>
      <vt:lpstr>2.  What is the first thing you do when       assessing an incident ?</vt:lpstr>
      <vt:lpstr>3.  In the acronym DR ABC, what does the      “ABC” stand for ?      </vt:lpstr>
      <vt:lpstr>4.  You should put butter on a burn </vt:lpstr>
      <vt:lpstr>5.  How should you start an assessment of        a casualty and/or situation ?</vt:lpstr>
      <vt:lpstr>6.  What is the main aim of a person giving       first aid ?</vt:lpstr>
      <vt:lpstr>7.  The best way to treat bleeding is to put       the wound under a tap</vt:lpstr>
      <vt:lpstr>8.  Do not rush to remove any object that       is embedded in a wound</vt:lpstr>
      <vt:lpstr>9.  The best way to treat a nose bleed is       by tilting the head back and pinching       the nose</vt:lpstr>
      <vt:lpstr>10.  Why do you put an unconscious         casualty into the recovery position ?</vt:lpstr>
      <vt:lpstr>11.  What is the main reason our body          needs oxygen ?</vt:lpstr>
      <vt:lpstr>12.  With an unconscious casualty, why is it life           saving to tilt their head back and lift their           chin up ?</vt:lpstr>
      <vt:lpstr>13.  You are by yourself.  When should you leave           an unconscious casualty to phone for an           ambulance, without giving any first aid ?</vt:lpstr>
      <vt:lpstr>14.  How can you tell if a person is breathing        effectively ?</vt:lpstr>
      <vt:lpstr>15. One of your friends has cut his arm and is        bleeding severely.  What do you do ?</vt:lpstr>
      <vt:lpstr>16.  Which of the following is NOT a          symptom of hypothermia ?</vt:lpstr>
      <vt:lpstr>17.  In first aid terms, what is shock ? </vt:lpstr>
      <vt:lpstr>18.  Which of the following is NOT a         symptom of a stroke (or ‘brain attack’) ?</vt:lpstr>
      <vt:lpstr>19.  Your ESL is complaining of a tight pain in the         chest &amp; breathlessness.  You suspect a heart         attack.    What should you do? </vt:lpstr>
      <vt:lpstr>20.  Which of the following is NOT an         emergency service ?  (from UK Tourist Information!)</vt:lpstr>
      <vt:lpstr>First Aid - DR ABC     </vt:lpstr>
      <vt:lpstr>The Three P’s for First Aid        </vt:lpstr>
      <vt:lpstr>Treatment for Stroke is  F A S T         </vt:lpstr>
      <vt:lpstr>Hypothermia – too COLD Core temp drops below 35˚C (95˚F)</vt:lpstr>
      <vt:lpstr>Hyperthermia – too HOT Core temp goes above 37.5–38.3°C (100–101°F)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Aid Quiz</dc:title>
  <dc:creator>mwalters</dc:creator>
  <cp:lastModifiedBy>mwalters</cp:lastModifiedBy>
  <cp:revision>27</cp:revision>
  <dcterms:created xsi:type="dcterms:W3CDTF">2010-09-25T17:43:57Z</dcterms:created>
  <dcterms:modified xsi:type="dcterms:W3CDTF">2012-10-12T11:30:46Z</dcterms:modified>
</cp:coreProperties>
</file>